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5" r:id="rId1"/>
  </p:sldMasterIdLst>
  <p:notesMasterIdLst>
    <p:notesMasterId r:id="rId28"/>
  </p:notesMasterIdLst>
  <p:handoutMasterIdLst>
    <p:handoutMasterId r:id="rId29"/>
  </p:handoutMasterIdLst>
  <p:sldIdLst>
    <p:sldId id="257" r:id="rId2"/>
    <p:sldId id="282" r:id="rId3"/>
    <p:sldId id="266" r:id="rId4"/>
    <p:sldId id="277" r:id="rId5"/>
    <p:sldId id="279" r:id="rId6"/>
    <p:sldId id="283" r:id="rId7"/>
    <p:sldId id="284" r:id="rId8"/>
    <p:sldId id="285" r:id="rId9"/>
    <p:sldId id="286" r:id="rId10"/>
    <p:sldId id="288" r:id="rId11"/>
    <p:sldId id="290" r:id="rId12"/>
    <p:sldId id="287" r:id="rId13"/>
    <p:sldId id="289" r:id="rId14"/>
    <p:sldId id="291" r:id="rId15"/>
    <p:sldId id="292" r:id="rId16"/>
    <p:sldId id="293" r:id="rId17"/>
    <p:sldId id="295" r:id="rId18"/>
    <p:sldId id="294" r:id="rId19"/>
    <p:sldId id="296" r:id="rId20"/>
    <p:sldId id="297" r:id="rId21"/>
    <p:sldId id="298" r:id="rId22"/>
    <p:sldId id="299" r:id="rId23"/>
    <p:sldId id="300" r:id="rId24"/>
    <p:sldId id="301" r:id="rId25"/>
    <p:sldId id="303" r:id="rId26"/>
    <p:sldId id="302" r:id="rId27"/>
  </p:sldIdLst>
  <p:sldSz cx="6858000" cy="5143500"/>
  <p:notesSz cx="6858000" cy="9144000"/>
  <p:embeddedFontLst>
    <p:embeddedFont>
      <p:font typeface="Ubuntu Condensed" charset="0"/>
      <p:regular r:id="rId30"/>
    </p:embeddedFont>
    <p:embeddedFont>
      <p:font typeface="Arial Narrow" pitchFamily="34" charset="0"/>
      <p:regular r:id="rId31"/>
      <p:bold r:id="rId32"/>
      <p:italic r:id="rId33"/>
      <p:boldItalic r:id="rId34"/>
    </p:embeddedFont>
    <p:embeddedFont>
      <p:font typeface="Calibri" pitchFamily="34" charset="0"/>
      <p:regular r:id="rId35"/>
      <p:bold r:id="rId36"/>
      <p:italic r:id="rId37"/>
      <p:boldItalic r:id="rId38"/>
    </p:embeddedFont>
  </p:embeddedFontLst>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extLst>
    <p:ext uri="{EFAFB233-063F-42B5-8137-9DF3F51BA10A}">
      <p15:sldGuideLst xmlns="" xmlns:p15="http://schemas.microsoft.com/office/powerpoint/2012/main">
        <p15:guide id="1" orient="horz" pos="1620" userDrawn="1">
          <p15:clr>
            <a:srgbClr val="A4A3A4"/>
          </p15:clr>
        </p15:guide>
        <p15:guide id="2" pos="2160" userDrawn="1">
          <p15:clr>
            <a:srgbClr val="A4A3A4"/>
          </p15:clr>
        </p15:guide>
      </p15:sldGuideLst>
    </p:ext>
    <p:ext uri="{2D200454-40CA-4A62-9FC3-DE9A4176ACB9}">
      <p15:notes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mmanuelle P" initials="" lastIdx="12" clrIdx="0"/>
  <p:cmAuthor id="1" name="Anonyme" initials="" lastIdx="7"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8F8F8"/>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90651C3A-4460-11DB-9652-00E08161165F}">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Style à thème 1 - Accentuation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75DCB02-9BB8-47FD-8907-85C794F793BA}" styleName="Style à thème 1 - Accentuation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Style à thème 1 - Accentuation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5401" autoAdjust="0"/>
  </p:normalViewPr>
  <p:slideViewPr>
    <p:cSldViewPr>
      <p:cViewPr varScale="1">
        <p:scale>
          <a:sx n="74" d="100"/>
          <a:sy n="74" d="100"/>
        </p:scale>
        <p:origin x="-102" y="-330"/>
      </p:cViewPr>
      <p:guideLst>
        <p:guide orient="horz" pos="162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0"/>
    </p:cViewPr>
  </p:sorterViewPr>
  <p:notesViewPr>
    <p:cSldViewPr>
      <p:cViewPr varScale="1">
        <p:scale>
          <a:sx n="69" d="100"/>
          <a:sy n="69" d="100"/>
        </p:scale>
        <p:origin x="3264" y="6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5.fntdata"/><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4.fntdata"/><Relationship Id="rId38" Type="http://schemas.openxmlformats.org/officeDocument/2006/relationships/font" Target="fonts/font9.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3.fntdata"/><Relationship Id="rId37" Type="http://schemas.openxmlformats.org/officeDocument/2006/relationships/font" Target="fonts/font8.fntdata"/><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36" Type="http://schemas.openxmlformats.org/officeDocument/2006/relationships/font" Target="fonts/font7.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font" Target="fonts/font1.fntdata"/><Relationship Id="rId35" Type="http://schemas.openxmlformats.org/officeDocument/2006/relationships/font" Target="fonts/font6.fntdata"/><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EA07B4C-4FCD-4901-A445-0DA92A89FB1E}" type="datetimeFigureOut">
              <a:rPr lang="fr-FR" smtClean="0"/>
              <a:pPr/>
              <a:t>07/06/2017</a:t>
            </a:fld>
            <a:endParaRPr lang="fr-FR"/>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104C133-AEB2-4081-8E70-89B7901A53E2}" type="slidenum">
              <a:rPr lang="fr-FR" smtClean="0"/>
              <a:pPr/>
              <a:t>‹N°›</a:t>
            </a:fld>
            <a:endParaRPr lang="fr-FR"/>
          </a:p>
        </p:txBody>
      </p:sp>
    </p:spTree>
    <p:extLst>
      <p:ext uri="{BB962C8B-B14F-4D97-AF65-F5344CB8AC3E}">
        <p14:creationId xmlns="" xmlns:p14="http://schemas.microsoft.com/office/powerpoint/2010/main" val="499677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 xmlns:p14="http://schemas.microsoft.com/office/powerpoint/2010/main" val="481375036"/>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hyperlink" Target="www.ciane.net" TargetMode="External"/><Relationship Id="rId2" Type="http://schemas.openxmlformats.org/officeDocument/2006/relationships/image" Target="../media/image4.gif"/><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11.xml.rels><?xml version="1.0" encoding="UTF-8" standalone="yes"?>
<Relationships xmlns="http://schemas.openxmlformats.org/package/2006/relationships"><Relationship Id="rId3" Type="http://schemas.openxmlformats.org/officeDocument/2006/relationships/hyperlink" Target="www.ciane.net" TargetMode="External"/><Relationship Id="rId2" Type="http://schemas.openxmlformats.org/officeDocument/2006/relationships/image" Target="../media/image4.gif"/><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12.xml.rels><?xml version="1.0" encoding="UTF-8" standalone="yes"?>
<Relationships xmlns="http://schemas.openxmlformats.org/package/2006/relationships"><Relationship Id="rId3" Type="http://schemas.openxmlformats.org/officeDocument/2006/relationships/hyperlink" Target="www.ciane.net" TargetMode="External"/><Relationship Id="rId2" Type="http://schemas.openxmlformats.org/officeDocument/2006/relationships/image" Target="../media/image4.gif"/><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13.xml.rels><?xml version="1.0" encoding="UTF-8" standalone="yes"?>
<Relationships xmlns="http://schemas.openxmlformats.org/package/2006/relationships"><Relationship Id="rId3" Type="http://schemas.openxmlformats.org/officeDocument/2006/relationships/hyperlink" Target="www.ciane.net" TargetMode="External"/><Relationship Id="rId2" Type="http://schemas.openxmlformats.org/officeDocument/2006/relationships/image" Target="../media/image4.gif"/><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www.ciane.net" TargetMode="External"/><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hyperlink" Target="www.ciane.net" TargetMode="External"/><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4.xml.rels><?xml version="1.0" encoding="UTF-8" standalone="yes"?>
<Relationships xmlns="http://schemas.openxmlformats.org/package/2006/relationships"><Relationship Id="rId3" Type="http://schemas.openxmlformats.org/officeDocument/2006/relationships/hyperlink" Target="www.ciane.net" TargetMode="External"/><Relationship Id="rId2" Type="http://schemas.openxmlformats.org/officeDocument/2006/relationships/image" Target="../media/image4.gif"/><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5.xml.rels><?xml version="1.0" encoding="UTF-8" standalone="yes"?>
<Relationships xmlns="http://schemas.openxmlformats.org/package/2006/relationships"><Relationship Id="rId3" Type="http://schemas.openxmlformats.org/officeDocument/2006/relationships/hyperlink" Target="www.ciane.net" TargetMode="External"/><Relationship Id="rId2" Type="http://schemas.openxmlformats.org/officeDocument/2006/relationships/image" Target="../media/image4.gif"/><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6.xml.rels><?xml version="1.0" encoding="UTF-8" standalone="yes"?>
<Relationships xmlns="http://schemas.openxmlformats.org/package/2006/relationships"><Relationship Id="rId3" Type="http://schemas.openxmlformats.org/officeDocument/2006/relationships/hyperlink" Target="www.ciane.net" TargetMode="External"/><Relationship Id="rId2" Type="http://schemas.openxmlformats.org/officeDocument/2006/relationships/image" Target="../media/image4.gif"/><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7.xml.rels><?xml version="1.0" encoding="UTF-8" standalone="yes"?>
<Relationships xmlns="http://schemas.openxmlformats.org/package/2006/relationships"><Relationship Id="rId3" Type="http://schemas.openxmlformats.org/officeDocument/2006/relationships/hyperlink" Target="www.ciane.net" TargetMode="External"/><Relationship Id="rId2" Type="http://schemas.openxmlformats.org/officeDocument/2006/relationships/image" Target="../media/image4.gif"/><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8.xml.rels><?xml version="1.0" encoding="UTF-8" standalone="yes"?>
<Relationships xmlns="http://schemas.openxmlformats.org/package/2006/relationships"><Relationship Id="rId3" Type="http://schemas.openxmlformats.org/officeDocument/2006/relationships/hyperlink" Target="www.ciane.net" TargetMode="External"/><Relationship Id="rId2" Type="http://schemas.openxmlformats.org/officeDocument/2006/relationships/image" Target="../media/image4.gif"/><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9.xml.rels><?xml version="1.0" encoding="UTF-8" standalone="yes"?>
<Relationships xmlns="http://schemas.openxmlformats.org/package/2006/relationships"><Relationship Id="rId3" Type="http://schemas.openxmlformats.org/officeDocument/2006/relationships/hyperlink" Target="www.ciane.net" TargetMode="External"/><Relationship Id="rId2" Type="http://schemas.openxmlformats.org/officeDocument/2006/relationships/image" Target="../media/image4.gif"/><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re de présentation">
    <p:spTree>
      <p:nvGrpSpPr>
        <p:cNvPr id="1" name="Shape 21"/>
        <p:cNvGrpSpPr/>
        <p:nvPr/>
      </p:nvGrpSpPr>
      <p:grpSpPr>
        <a:xfrm>
          <a:off x="0" y="0"/>
          <a:ext cx="0" cy="0"/>
          <a:chOff x="0" y="0"/>
          <a:chExt cx="0" cy="0"/>
        </a:xfrm>
      </p:grpSpPr>
      <p:pic>
        <p:nvPicPr>
          <p:cNvPr id="6" name="Shape 30"/>
          <p:cNvPicPr preferRelativeResize="0"/>
          <p:nvPr userDrawn="1"/>
        </p:nvPicPr>
        <p:blipFill>
          <a:blip r:embed="rId2">
            <a:alphaModFix/>
          </a:blip>
          <a:stretch>
            <a:fillRect/>
          </a:stretch>
        </p:blipFill>
        <p:spPr>
          <a:xfrm>
            <a:off x="0" y="0"/>
            <a:ext cx="6858000" cy="5143500"/>
          </a:xfrm>
          <a:prstGeom prst="rect">
            <a:avLst/>
          </a:prstGeom>
          <a:noFill/>
          <a:ln>
            <a:noFill/>
          </a:ln>
        </p:spPr>
      </p:pic>
      <p:pic>
        <p:nvPicPr>
          <p:cNvPr id="8" name="Shape 32"/>
          <p:cNvPicPr preferRelativeResize="0"/>
          <p:nvPr userDrawn="1"/>
        </p:nvPicPr>
        <p:blipFill>
          <a:blip r:embed="rId3">
            <a:alphaModFix/>
          </a:blip>
          <a:stretch>
            <a:fillRect/>
          </a:stretch>
        </p:blipFill>
        <p:spPr>
          <a:xfrm>
            <a:off x="212060" y="3981159"/>
            <a:ext cx="1429931" cy="829723"/>
          </a:xfrm>
          <a:prstGeom prst="rect">
            <a:avLst/>
          </a:prstGeom>
          <a:noFill/>
          <a:ln>
            <a:noFill/>
          </a:ln>
        </p:spPr>
      </p:pic>
      <p:sp>
        <p:nvSpPr>
          <p:cNvPr id="10" name="Espace réservé du texte 9"/>
          <p:cNvSpPr>
            <a:spLocks noGrp="1"/>
          </p:cNvSpPr>
          <p:nvPr>
            <p:ph type="body" sz="quarter" idx="14" hasCustomPrompt="1"/>
          </p:nvPr>
        </p:nvSpPr>
        <p:spPr>
          <a:xfrm>
            <a:off x="211932" y="1741881"/>
            <a:ext cx="5809060" cy="720725"/>
          </a:xfrm>
          <a:prstGeom prst="rect">
            <a:avLst/>
          </a:prstGeom>
        </p:spPr>
        <p:txBody>
          <a:bodyPr/>
          <a:lstStyle>
            <a:lvl1pPr marL="0" indent="0">
              <a:buNone/>
              <a:defRPr sz="1350">
                <a:solidFill>
                  <a:schemeClr val="bg1"/>
                </a:solidFill>
              </a:defRPr>
            </a:lvl1pPr>
          </a:lstStyle>
          <a:p>
            <a:pPr lvl="0"/>
            <a:r>
              <a:rPr lang="fr-FR" dirty="0"/>
              <a:t>Sous-titre de la présentation</a:t>
            </a:r>
          </a:p>
          <a:p>
            <a:pPr lvl="0"/>
            <a:endParaRPr lang="fr-FR" dirty="0"/>
          </a:p>
        </p:txBody>
      </p:sp>
      <p:sp>
        <p:nvSpPr>
          <p:cNvPr id="12" name="Espace réservé du texte 11"/>
          <p:cNvSpPr>
            <a:spLocks noGrp="1"/>
          </p:cNvSpPr>
          <p:nvPr>
            <p:ph type="body" sz="quarter" idx="15" hasCustomPrompt="1"/>
          </p:nvPr>
        </p:nvSpPr>
        <p:spPr>
          <a:xfrm>
            <a:off x="211933" y="627534"/>
            <a:ext cx="6025754" cy="1008062"/>
          </a:xfrm>
          <a:prstGeom prst="rect">
            <a:avLst/>
          </a:prstGeom>
        </p:spPr>
        <p:txBody>
          <a:bodyPr/>
          <a:lstStyle>
            <a:lvl1pPr marL="0" indent="0">
              <a:buNone/>
              <a:defRPr sz="3600">
                <a:solidFill>
                  <a:schemeClr val="bg1"/>
                </a:solidFill>
              </a:defRPr>
            </a:lvl1pPr>
          </a:lstStyle>
          <a:p>
            <a:pPr lvl="0"/>
            <a:r>
              <a:rPr lang="fr-FR" dirty="0"/>
              <a:t>Titre de la présentation</a:t>
            </a:r>
          </a:p>
        </p:txBody>
      </p:sp>
      <p:sp>
        <p:nvSpPr>
          <p:cNvPr id="11" name="Espace réservé du texte 9"/>
          <p:cNvSpPr>
            <a:spLocks noGrp="1"/>
          </p:cNvSpPr>
          <p:nvPr>
            <p:ph type="body" sz="quarter" idx="16" hasCustomPrompt="1"/>
          </p:nvPr>
        </p:nvSpPr>
        <p:spPr>
          <a:xfrm>
            <a:off x="4887163" y="4535859"/>
            <a:ext cx="1559246" cy="274637"/>
          </a:xfrm>
          <a:prstGeom prst="rect">
            <a:avLst/>
          </a:prstGeom>
        </p:spPr>
        <p:txBody>
          <a:bodyPr>
            <a:noAutofit/>
          </a:bodyPr>
          <a:lstStyle>
            <a:lvl1pPr marL="0" indent="0" algn="r">
              <a:buNone/>
              <a:defRPr sz="1050">
                <a:solidFill>
                  <a:schemeClr val="accent1"/>
                </a:solidFill>
              </a:defRPr>
            </a:lvl1pPr>
          </a:lstStyle>
          <a:p>
            <a:pPr lvl="0"/>
            <a:r>
              <a:rPr lang="fr-FR" dirty="0"/>
              <a:t>00-mois-2000</a:t>
            </a:r>
          </a:p>
        </p:txBody>
      </p:sp>
      <p:pic>
        <p:nvPicPr>
          <p:cNvPr id="14" name="Shape 32"/>
          <p:cNvPicPr preferRelativeResize="0"/>
          <p:nvPr userDrawn="1"/>
        </p:nvPicPr>
        <p:blipFill>
          <a:blip r:embed="rId3">
            <a:alphaModFix/>
          </a:blip>
          <a:stretch>
            <a:fillRect/>
          </a:stretch>
        </p:blipFill>
        <p:spPr>
          <a:xfrm>
            <a:off x="282740" y="3981150"/>
            <a:ext cx="1906575" cy="829723"/>
          </a:xfrm>
          <a:prstGeom prst="rect">
            <a:avLst/>
          </a:prstGeom>
          <a:noFill/>
          <a:ln>
            <a:noFill/>
          </a:ln>
        </p:spPr>
      </p:pic>
    </p:spTree>
    <p:extLst>
      <p:ext uri="{BB962C8B-B14F-4D97-AF65-F5344CB8AC3E}">
        <p14:creationId xmlns="" xmlns:p14="http://schemas.microsoft.com/office/powerpoint/2010/main" val="2057585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egende + graphique">
    <p:spTree>
      <p:nvGrpSpPr>
        <p:cNvPr id="1" name=""/>
        <p:cNvGrpSpPr/>
        <p:nvPr/>
      </p:nvGrpSpPr>
      <p:grpSpPr>
        <a:xfrm>
          <a:off x="0" y="0"/>
          <a:ext cx="0" cy="0"/>
          <a:chOff x="0" y="0"/>
          <a:chExt cx="0" cy="0"/>
        </a:xfrm>
      </p:grpSpPr>
      <p:sp>
        <p:nvSpPr>
          <p:cNvPr id="7" name="Espace réservé du numéro de diapositive 6"/>
          <p:cNvSpPr>
            <a:spLocks noGrp="1"/>
          </p:cNvSpPr>
          <p:nvPr>
            <p:ph type="sldNum" sz="quarter" idx="12"/>
          </p:nvPr>
        </p:nvSpPr>
        <p:spPr/>
        <p:txBody>
          <a:bodyPr/>
          <a:lstStyle/>
          <a:p>
            <a:fld id="{92E660C2-DA5B-47D6-9300-967979CA6A0E}" type="slidenum">
              <a:rPr lang="fr-FR" smtClean="0"/>
              <a:pPr/>
              <a:t>‹N°›</a:t>
            </a:fld>
            <a:endParaRPr lang="fr-FR"/>
          </a:p>
        </p:txBody>
      </p:sp>
      <p:sp>
        <p:nvSpPr>
          <p:cNvPr id="5" name="Espace réservé du graphique 4"/>
          <p:cNvSpPr>
            <a:spLocks noGrp="1"/>
          </p:cNvSpPr>
          <p:nvPr>
            <p:ph type="chart" sz="quarter" idx="14"/>
          </p:nvPr>
        </p:nvSpPr>
        <p:spPr>
          <a:xfrm>
            <a:off x="2942947" y="701798"/>
            <a:ext cx="3443288" cy="3702050"/>
          </a:xfrm>
        </p:spPr>
        <p:txBody>
          <a:bodyPr/>
          <a:lstStyle/>
          <a:p>
            <a:r>
              <a:rPr lang="fr-FR" smtClean="0"/>
              <a:t>Cliquez sur l'icône pour ajouter un graphique</a:t>
            </a:r>
            <a:endParaRPr lang="fr-FR"/>
          </a:p>
        </p:txBody>
      </p:sp>
      <p:sp>
        <p:nvSpPr>
          <p:cNvPr id="15" name="Espace réservé du texte 3"/>
          <p:cNvSpPr>
            <a:spLocks noGrp="1"/>
          </p:cNvSpPr>
          <p:nvPr>
            <p:ph type="body" sz="half" idx="2"/>
          </p:nvPr>
        </p:nvSpPr>
        <p:spPr>
          <a:xfrm>
            <a:off x="472683" y="1543050"/>
            <a:ext cx="2212181" cy="2859088"/>
          </a:xfrm>
        </p:spPr>
        <p:txBody>
          <a:bodyPr/>
          <a:lstStyle>
            <a:lvl1pPr marL="0" indent="0">
              <a:buNone/>
              <a:defRPr sz="1200"/>
            </a:lvl1pPr>
            <a:lvl2pPr marL="342875" indent="0">
              <a:buNone/>
              <a:defRPr sz="1050"/>
            </a:lvl2pPr>
            <a:lvl3pPr marL="685749" indent="0">
              <a:buNone/>
              <a:defRPr sz="900"/>
            </a:lvl3pPr>
            <a:lvl4pPr marL="1028624" indent="0">
              <a:buNone/>
              <a:defRPr sz="750"/>
            </a:lvl4pPr>
            <a:lvl5pPr marL="1371498" indent="0">
              <a:buNone/>
              <a:defRPr sz="750"/>
            </a:lvl5pPr>
            <a:lvl6pPr marL="1714373" indent="0">
              <a:buNone/>
              <a:defRPr sz="750"/>
            </a:lvl6pPr>
            <a:lvl7pPr marL="2057246" indent="0">
              <a:buNone/>
              <a:defRPr sz="750"/>
            </a:lvl7pPr>
            <a:lvl8pPr marL="2400120" indent="0">
              <a:buNone/>
              <a:defRPr sz="750"/>
            </a:lvl8pPr>
            <a:lvl9pPr marL="2742995" indent="0">
              <a:buNone/>
              <a:defRPr sz="750"/>
            </a:lvl9pPr>
          </a:lstStyle>
          <a:p>
            <a:pPr lvl="0"/>
            <a:r>
              <a:rPr lang="fr-FR" smtClean="0"/>
              <a:t>Cliquez pour modifier les styles du texte du masque</a:t>
            </a:r>
          </a:p>
        </p:txBody>
      </p:sp>
      <p:pic>
        <p:nvPicPr>
          <p:cNvPr id="16" name="Picture 2" descr="https://lh6.googleusercontent.com/N00gNYYgcKcIJWZ5x4-1OR4uMOp5X5fSAub8WcTmSlIMP7LS5SI6ypl_X3qGzDZ7yMKVz7hI90ssMPRnNS8BNfN9GZ0VsL4Za7JLbDRYi56AT4-7Uut_3IyvDJ5vVUQu6cmXERnuxA"/>
          <p:cNvPicPr>
            <a:picLocks noChangeAspect="1" noChangeArrowheads="1"/>
          </p:cNvPicPr>
          <p:nvPr userDrawn="1"/>
        </p:nvPicPr>
        <p:blipFill rotWithShape="1">
          <a:blip r:embed="rId2">
            <a:extLst>
              <a:ext uri="{28A0092B-C50C-407E-A947-70E740481C1C}">
                <a14:useLocalDpi xmlns="" xmlns:a14="http://schemas.microsoft.com/office/drawing/2010/main" val="0"/>
              </a:ext>
            </a:extLst>
          </a:blip>
          <a:srcRect l="6875" t="49999" r="60851" b="28824"/>
          <a:stretch/>
        </p:blipFill>
        <p:spPr bwMode="auto">
          <a:xfrm>
            <a:off x="471490" y="363488"/>
            <a:ext cx="2213372" cy="1200150"/>
          </a:xfrm>
          <a:prstGeom prst="rect">
            <a:avLst/>
          </a:prstGeom>
          <a:noFill/>
          <a:extLst>
            <a:ext uri="{909E8E84-426E-40DD-AFC4-6F175D3DCCD1}">
              <a14:hiddenFill xmlns="" xmlns:a14="http://schemas.microsoft.com/office/drawing/2010/main">
                <a:solidFill>
                  <a:srgbClr val="FFFFFF"/>
                </a:solidFill>
              </a14:hiddenFill>
            </a:ext>
          </a:extLst>
        </p:spPr>
      </p:pic>
      <p:sp>
        <p:nvSpPr>
          <p:cNvPr id="17" name="Espace réservé du texte 2"/>
          <p:cNvSpPr>
            <a:spLocks noGrp="1"/>
          </p:cNvSpPr>
          <p:nvPr>
            <p:ph type="body" sz="quarter" idx="13" hasCustomPrompt="1"/>
          </p:nvPr>
        </p:nvSpPr>
        <p:spPr>
          <a:xfrm>
            <a:off x="471487" y="363488"/>
            <a:ext cx="2213372" cy="1200150"/>
          </a:xfrm>
        </p:spPr>
        <p:txBody>
          <a:bodyPr anchor="ctr">
            <a:noAutofit/>
          </a:bodyPr>
          <a:lstStyle>
            <a:lvl1pPr marL="0" indent="0" algn="ctr">
              <a:buNone/>
              <a:defRPr sz="2100">
                <a:solidFill>
                  <a:schemeClr val="bg1"/>
                </a:solidFill>
              </a:defRPr>
            </a:lvl1pPr>
          </a:lstStyle>
          <a:p>
            <a:pPr lvl="0"/>
            <a:r>
              <a:rPr lang="fr-FR" dirty="0"/>
              <a:t>Titre de la diapo</a:t>
            </a:r>
          </a:p>
        </p:txBody>
      </p:sp>
      <p:sp>
        <p:nvSpPr>
          <p:cNvPr id="18" name="Shape 42"/>
          <p:cNvSpPr txBox="1"/>
          <p:nvPr userDrawn="1"/>
        </p:nvSpPr>
        <p:spPr>
          <a:xfrm>
            <a:off x="1855128" y="4484803"/>
            <a:ext cx="2913001" cy="607500"/>
          </a:xfrm>
          <a:prstGeom prst="rect">
            <a:avLst/>
          </a:prstGeom>
          <a:noFill/>
          <a:ln>
            <a:noFill/>
          </a:ln>
        </p:spPr>
        <p:txBody>
          <a:bodyPr lIns="68569" tIns="68569" rIns="68569" bIns="68569" anchor="t" anchorCtr="0">
            <a:noAutofit/>
          </a:bodyPr>
          <a:lstStyle/>
          <a:p>
            <a:pPr rtl="0">
              <a:lnSpc>
                <a:spcPct val="100000"/>
              </a:lnSpc>
              <a:spcBef>
                <a:spcPts val="0"/>
              </a:spcBef>
              <a:buNone/>
            </a:pPr>
            <a:r>
              <a:rPr lang="en" sz="750" dirty="0">
                <a:solidFill>
                  <a:srgbClr val="F9B200"/>
                </a:solidFill>
                <a:latin typeface="Arial Narrow" panose="020B0606020202030204" pitchFamily="34" charset="0"/>
                <a:ea typeface="Ubuntu Condensed"/>
                <a:cs typeface="Ubuntu Condensed"/>
                <a:sym typeface="Ubuntu Condensed"/>
              </a:rPr>
              <a:t>Le Ciane</a:t>
            </a:r>
            <a:br>
              <a:rPr lang="en" sz="750" dirty="0">
                <a:solidFill>
                  <a:srgbClr val="F9B200"/>
                </a:solidFill>
                <a:latin typeface="Arial Narrow" panose="020B0606020202030204" pitchFamily="34" charset="0"/>
                <a:ea typeface="Ubuntu Condensed"/>
                <a:cs typeface="Ubuntu Condensed"/>
                <a:sym typeface="Ubuntu Condensed"/>
              </a:rPr>
            </a:br>
            <a:r>
              <a:rPr lang="en" sz="750" dirty="0">
                <a:solidFill>
                  <a:srgbClr val="C6C7C8"/>
                </a:solidFill>
                <a:latin typeface="Arial Narrow" panose="020B0606020202030204" pitchFamily="34" charset="0"/>
                <a:ea typeface="Ubuntu Condensed"/>
                <a:cs typeface="Ubuntu Condensed"/>
                <a:sym typeface="Ubuntu Condensed"/>
              </a:rPr>
              <a:t>Collectif interassociatif autour de la naissance</a:t>
            </a:r>
          </a:p>
          <a:p>
            <a:pPr lvl="0" rtl="0">
              <a:lnSpc>
                <a:spcPct val="100000"/>
              </a:lnSpc>
              <a:spcBef>
                <a:spcPts val="375"/>
              </a:spcBef>
              <a:buNone/>
            </a:pPr>
            <a:r>
              <a:rPr lang="en" sz="750" dirty="0">
                <a:solidFill>
                  <a:srgbClr val="F9B200"/>
                </a:solidFill>
                <a:latin typeface="Arial Narrow" panose="020B0606020202030204" pitchFamily="34" charset="0"/>
                <a:ea typeface="Ubuntu Condensed"/>
                <a:cs typeface="Ubuntu Condensed"/>
                <a:sym typeface="Ubuntu Condensed"/>
              </a:rPr>
              <a:t>www.ciane.net</a:t>
            </a:r>
            <a:endParaRPr lang="en" sz="750" dirty="0">
              <a:solidFill>
                <a:srgbClr val="F9B200"/>
              </a:solidFill>
              <a:latin typeface="Arial Narrow" panose="020B0606020202030204" pitchFamily="34" charset="0"/>
              <a:ea typeface="Ubuntu Condensed"/>
              <a:cs typeface="Ubuntu Condensed"/>
              <a:sym typeface="Ubuntu Condensed"/>
              <a:hlinkClick r:id="rId3"/>
            </a:endParaRPr>
          </a:p>
        </p:txBody>
      </p:sp>
      <p:pic>
        <p:nvPicPr>
          <p:cNvPr id="19" name="Shape 43"/>
          <p:cNvPicPr preferRelativeResize="0"/>
          <p:nvPr userDrawn="1"/>
        </p:nvPicPr>
        <p:blipFill>
          <a:blip r:embed="rId4">
            <a:alphaModFix/>
          </a:blip>
          <a:stretch>
            <a:fillRect/>
          </a:stretch>
        </p:blipFill>
        <p:spPr>
          <a:xfrm>
            <a:off x="320968" y="4515966"/>
            <a:ext cx="1523856" cy="545174"/>
          </a:xfrm>
          <a:prstGeom prst="rect">
            <a:avLst/>
          </a:prstGeom>
          <a:noFill/>
          <a:ln>
            <a:noFill/>
          </a:ln>
        </p:spPr>
      </p:pic>
    </p:spTree>
    <p:extLst>
      <p:ext uri="{BB962C8B-B14F-4D97-AF65-F5344CB8AC3E}">
        <p14:creationId xmlns="" xmlns:p14="http://schemas.microsoft.com/office/powerpoint/2010/main" val="228368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egende + tableau">
    <p:spTree>
      <p:nvGrpSpPr>
        <p:cNvPr id="1" name=""/>
        <p:cNvGrpSpPr/>
        <p:nvPr/>
      </p:nvGrpSpPr>
      <p:grpSpPr>
        <a:xfrm>
          <a:off x="0" y="0"/>
          <a:ext cx="0" cy="0"/>
          <a:chOff x="0" y="0"/>
          <a:chExt cx="0" cy="0"/>
        </a:xfrm>
      </p:grpSpPr>
      <p:sp>
        <p:nvSpPr>
          <p:cNvPr id="7" name="Espace réservé du numéro de diapositive 6"/>
          <p:cNvSpPr>
            <a:spLocks noGrp="1"/>
          </p:cNvSpPr>
          <p:nvPr>
            <p:ph type="sldNum" sz="quarter" idx="12"/>
          </p:nvPr>
        </p:nvSpPr>
        <p:spPr/>
        <p:txBody>
          <a:bodyPr/>
          <a:lstStyle/>
          <a:p>
            <a:fld id="{92E660C2-DA5B-47D6-9300-967979CA6A0E}" type="slidenum">
              <a:rPr lang="fr-FR" smtClean="0"/>
              <a:pPr/>
              <a:t>‹N°›</a:t>
            </a:fld>
            <a:endParaRPr lang="fr-FR"/>
          </a:p>
        </p:txBody>
      </p:sp>
      <p:sp>
        <p:nvSpPr>
          <p:cNvPr id="6" name="Espace réservé du tableau 5"/>
          <p:cNvSpPr>
            <a:spLocks noGrp="1"/>
          </p:cNvSpPr>
          <p:nvPr>
            <p:ph type="tbl" sz="quarter" idx="15"/>
          </p:nvPr>
        </p:nvSpPr>
        <p:spPr>
          <a:xfrm>
            <a:off x="2943226" y="699542"/>
            <a:ext cx="3443288" cy="3702050"/>
          </a:xfrm>
        </p:spPr>
        <p:txBody>
          <a:bodyPr/>
          <a:lstStyle/>
          <a:p>
            <a:r>
              <a:rPr lang="fr-FR" smtClean="0"/>
              <a:t>Cliquez sur l'icône pour ajouter un tableau</a:t>
            </a:r>
            <a:endParaRPr lang="fr-FR"/>
          </a:p>
        </p:txBody>
      </p:sp>
      <p:sp>
        <p:nvSpPr>
          <p:cNvPr id="14" name="Espace réservé du texte 3"/>
          <p:cNvSpPr>
            <a:spLocks noGrp="1"/>
          </p:cNvSpPr>
          <p:nvPr>
            <p:ph type="body" sz="half" idx="2"/>
          </p:nvPr>
        </p:nvSpPr>
        <p:spPr>
          <a:xfrm>
            <a:off x="472683" y="1543050"/>
            <a:ext cx="2212181" cy="2859088"/>
          </a:xfrm>
        </p:spPr>
        <p:txBody>
          <a:bodyPr/>
          <a:lstStyle>
            <a:lvl1pPr marL="0" indent="0">
              <a:buNone/>
              <a:defRPr sz="1200"/>
            </a:lvl1pPr>
            <a:lvl2pPr marL="342875" indent="0">
              <a:buNone/>
              <a:defRPr sz="1050"/>
            </a:lvl2pPr>
            <a:lvl3pPr marL="685749" indent="0">
              <a:buNone/>
              <a:defRPr sz="900"/>
            </a:lvl3pPr>
            <a:lvl4pPr marL="1028624" indent="0">
              <a:buNone/>
              <a:defRPr sz="750"/>
            </a:lvl4pPr>
            <a:lvl5pPr marL="1371498" indent="0">
              <a:buNone/>
              <a:defRPr sz="750"/>
            </a:lvl5pPr>
            <a:lvl6pPr marL="1714373" indent="0">
              <a:buNone/>
              <a:defRPr sz="750"/>
            </a:lvl6pPr>
            <a:lvl7pPr marL="2057246" indent="0">
              <a:buNone/>
              <a:defRPr sz="750"/>
            </a:lvl7pPr>
            <a:lvl8pPr marL="2400120" indent="0">
              <a:buNone/>
              <a:defRPr sz="750"/>
            </a:lvl8pPr>
            <a:lvl9pPr marL="2742995" indent="0">
              <a:buNone/>
              <a:defRPr sz="750"/>
            </a:lvl9pPr>
          </a:lstStyle>
          <a:p>
            <a:pPr lvl="0"/>
            <a:r>
              <a:rPr lang="fr-FR" smtClean="0"/>
              <a:t>Cliquez pour modifier les styles du texte du masque</a:t>
            </a:r>
          </a:p>
        </p:txBody>
      </p:sp>
      <p:pic>
        <p:nvPicPr>
          <p:cNvPr id="15" name="Picture 2" descr="https://lh6.googleusercontent.com/N00gNYYgcKcIJWZ5x4-1OR4uMOp5X5fSAub8WcTmSlIMP7LS5SI6ypl_X3qGzDZ7yMKVz7hI90ssMPRnNS8BNfN9GZ0VsL4Za7JLbDRYi56AT4-7Uut_3IyvDJ5vVUQu6cmXERnuxA"/>
          <p:cNvPicPr>
            <a:picLocks noChangeAspect="1" noChangeArrowheads="1"/>
          </p:cNvPicPr>
          <p:nvPr userDrawn="1"/>
        </p:nvPicPr>
        <p:blipFill rotWithShape="1">
          <a:blip r:embed="rId2">
            <a:extLst>
              <a:ext uri="{28A0092B-C50C-407E-A947-70E740481C1C}">
                <a14:useLocalDpi xmlns="" xmlns:a14="http://schemas.microsoft.com/office/drawing/2010/main" val="0"/>
              </a:ext>
            </a:extLst>
          </a:blip>
          <a:srcRect l="6875" t="49999" r="60851" b="28824"/>
          <a:stretch/>
        </p:blipFill>
        <p:spPr bwMode="auto">
          <a:xfrm>
            <a:off x="471490" y="363488"/>
            <a:ext cx="2213372" cy="1200150"/>
          </a:xfrm>
          <a:prstGeom prst="rect">
            <a:avLst/>
          </a:prstGeom>
          <a:noFill/>
          <a:extLst>
            <a:ext uri="{909E8E84-426E-40DD-AFC4-6F175D3DCCD1}">
              <a14:hiddenFill xmlns="" xmlns:a14="http://schemas.microsoft.com/office/drawing/2010/main">
                <a:solidFill>
                  <a:srgbClr val="FFFFFF"/>
                </a:solidFill>
              </a14:hiddenFill>
            </a:ext>
          </a:extLst>
        </p:spPr>
      </p:pic>
      <p:sp>
        <p:nvSpPr>
          <p:cNvPr id="16" name="Espace réservé du texte 2"/>
          <p:cNvSpPr>
            <a:spLocks noGrp="1"/>
          </p:cNvSpPr>
          <p:nvPr>
            <p:ph type="body" sz="quarter" idx="13" hasCustomPrompt="1"/>
          </p:nvPr>
        </p:nvSpPr>
        <p:spPr>
          <a:xfrm>
            <a:off x="471487" y="363488"/>
            <a:ext cx="2213372" cy="1200150"/>
          </a:xfrm>
        </p:spPr>
        <p:txBody>
          <a:bodyPr anchor="ctr">
            <a:noAutofit/>
          </a:bodyPr>
          <a:lstStyle>
            <a:lvl1pPr marL="0" indent="0" algn="ctr">
              <a:buNone/>
              <a:defRPr sz="2100">
                <a:solidFill>
                  <a:schemeClr val="bg1"/>
                </a:solidFill>
              </a:defRPr>
            </a:lvl1pPr>
          </a:lstStyle>
          <a:p>
            <a:pPr lvl="0"/>
            <a:r>
              <a:rPr lang="fr-FR" dirty="0"/>
              <a:t>Titre de la diapo</a:t>
            </a:r>
          </a:p>
        </p:txBody>
      </p:sp>
      <p:sp>
        <p:nvSpPr>
          <p:cNvPr id="17" name="Shape 42"/>
          <p:cNvSpPr txBox="1"/>
          <p:nvPr userDrawn="1"/>
        </p:nvSpPr>
        <p:spPr>
          <a:xfrm>
            <a:off x="1855128" y="4484803"/>
            <a:ext cx="2913001" cy="607500"/>
          </a:xfrm>
          <a:prstGeom prst="rect">
            <a:avLst/>
          </a:prstGeom>
          <a:noFill/>
          <a:ln>
            <a:noFill/>
          </a:ln>
        </p:spPr>
        <p:txBody>
          <a:bodyPr lIns="68569" tIns="68569" rIns="68569" bIns="68569" anchor="t" anchorCtr="0">
            <a:noAutofit/>
          </a:bodyPr>
          <a:lstStyle/>
          <a:p>
            <a:pPr rtl="0">
              <a:lnSpc>
                <a:spcPct val="100000"/>
              </a:lnSpc>
              <a:spcBef>
                <a:spcPts val="0"/>
              </a:spcBef>
              <a:buNone/>
            </a:pPr>
            <a:r>
              <a:rPr lang="en" sz="750" dirty="0">
                <a:solidFill>
                  <a:srgbClr val="F9B200"/>
                </a:solidFill>
                <a:latin typeface="Arial Narrow" panose="020B0606020202030204" pitchFamily="34" charset="0"/>
                <a:ea typeface="Ubuntu Condensed"/>
                <a:cs typeface="Ubuntu Condensed"/>
                <a:sym typeface="Ubuntu Condensed"/>
              </a:rPr>
              <a:t>Le Ciane</a:t>
            </a:r>
            <a:br>
              <a:rPr lang="en" sz="750" dirty="0">
                <a:solidFill>
                  <a:srgbClr val="F9B200"/>
                </a:solidFill>
                <a:latin typeface="Arial Narrow" panose="020B0606020202030204" pitchFamily="34" charset="0"/>
                <a:ea typeface="Ubuntu Condensed"/>
                <a:cs typeface="Ubuntu Condensed"/>
                <a:sym typeface="Ubuntu Condensed"/>
              </a:rPr>
            </a:br>
            <a:r>
              <a:rPr lang="en" sz="750" dirty="0">
                <a:solidFill>
                  <a:srgbClr val="C6C7C8"/>
                </a:solidFill>
                <a:latin typeface="Arial Narrow" panose="020B0606020202030204" pitchFamily="34" charset="0"/>
                <a:ea typeface="Ubuntu Condensed"/>
                <a:cs typeface="Ubuntu Condensed"/>
                <a:sym typeface="Ubuntu Condensed"/>
              </a:rPr>
              <a:t>Collectif interassociatif autour de la naissance</a:t>
            </a:r>
          </a:p>
          <a:p>
            <a:pPr lvl="0" rtl="0">
              <a:lnSpc>
                <a:spcPct val="100000"/>
              </a:lnSpc>
              <a:spcBef>
                <a:spcPts val="375"/>
              </a:spcBef>
              <a:buNone/>
            </a:pPr>
            <a:r>
              <a:rPr lang="en" sz="750" dirty="0">
                <a:solidFill>
                  <a:srgbClr val="F9B200"/>
                </a:solidFill>
                <a:latin typeface="Arial Narrow" panose="020B0606020202030204" pitchFamily="34" charset="0"/>
                <a:ea typeface="Ubuntu Condensed"/>
                <a:cs typeface="Ubuntu Condensed"/>
                <a:sym typeface="Ubuntu Condensed"/>
              </a:rPr>
              <a:t>www.ciane.net</a:t>
            </a:r>
            <a:endParaRPr lang="en" sz="750" dirty="0">
              <a:solidFill>
                <a:srgbClr val="F9B200"/>
              </a:solidFill>
              <a:latin typeface="Arial Narrow" panose="020B0606020202030204" pitchFamily="34" charset="0"/>
              <a:ea typeface="Ubuntu Condensed"/>
              <a:cs typeface="Ubuntu Condensed"/>
              <a:sym typeface="Ubuntu Condensed"/>
              <a:hlinkClick r:id="rId3"/>
            </a:endParaRPr>
          </a:p>
        </p:txBody>
      </p:sp>
      <p:pic>
        <p:nvPicPr>
          <p:cNvPr id="18" name="Shape 43"/>
          <p:cNvPicPr preferRelativeResize="0"/>
          <p:nvPr userDrawn="1"/>
        </p:nvPicPr>
        <p:blipFill>
          <a:blip r:embed="rId4">
            <a:alphaModFix/>
          </a:blip>
          <a:stretch>
            <a:fillRect/>
          </a:stretch>
        </p:blipFill>
        <p:spPr>
          <a:xfrm>
            <a:off x="320968" y="4515966"/>
            <a:ext cx="1523856" cy="545174"/>
          </a:xfrm>
          <a:prstGeom prst="rect">
            <a:avLst/>
          </a:prstGeom>
          <a:noFill/>
          <a:ln>
            <a:noFill/>
          </a:ln>
        </p:spPr>
      </p:pic>
    </p:spTree>
    <p:extLst>
      <p:ext uri="{BB962C8B-B14F-4D97-AF65-F5344CB8AC3E}">
        <p14:creationId xmlns="" xmlns:p14="http://schemas.microsoft.com/office/powerpoint/2010/main" val="25187388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re vertical et texte">
    <p:spTree>
      <p:nvGrpSpPr>
        <p:cNvPr id="1" name=""/>
        <p:cNvGrpSpPr/>
        <p:nvPr/>
      </p:nvGrpSpPr>
      <p:grpSpPr>
        <a:xfrm>
          <a:off x="0" y="0"/>
          <a:ext cx="0" cy="0"/>
          <a:chOff x="0" y="0"/>
          <a:chExt cx="0" cy="0"/>
        </a:xfrm>
      </p:grpSpPr>
      <p:sp>
        <p:nvSpPr>
          <p:cNvPr id="3" name="Espace réservé du texte vertical 2"/>
          <p:cNvSpPr>
            <a:spLocks noGrp="1"/>
          </p:cNvSpPr>
          <p:nvPr>
            <p:ph type="body" orient="vert" idx="1"/>
          </p:nvPr>
        </p:nvSpPr>
        <p:spPr>
          <a:xfrm>
            <a:off x="471492" y="274647"/>
            <a:ext cx="4321969" cy="4357687"/>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numéro de diapositive 5"/>
          <p:cNvSpPr>
            <a:spLocks noGrp="1"/>
          </p:cNvSpPr>
          <p:nvPr>
            <p:ph type="sldNum" sz="quarter" idx="12"/>
          </p:nvPr>
        </p:nvSpPr>
        <p:spPr/>
        <p:txBody>
          <a:bodyPr/>
          <a:lstStyle/>
          <a:p>
            <a:fld id="{92E660C2-DA5B-47D6-9300-967979CA6A0E}" type="slidenum">
              <a:rPr lang="fr-FR" smtClean="0"/>
              <a:pPr/>
              <a:t>‹N°›</a:t>
            </a:fld>
            <a:endParaRPr lang="fr-FR"/>
          </a:p>
        </p:txBody>
      </p:sp>
      <p:pic>
        <p:nvPicPr>
          <p:cNvPr id="9" name="Picture 2" descr="https://lh6.googleusercontent.com/N00gNYYgcKcIJWZ5x4-1OR4uMOp5X5fSAub8WcTmSlIMP7LS5SI6ypl_X3qGzDZ7yMKVz7hI90ssMPRnNS8BNfN9GZ0VsL4Za7JLbDRYi56AT4-7Uut_3IyvDJ5vVUQu6cmXERnuxA"/>
          <p:cNvPicPr>
            <a:picLocks noChangeAspect="1" noChangeArrowheads="1"/>
          </p:cNvPicPr>
          <p:nvPr userDrawn="1"/>
        </p:nvPicPr>
        <p:blipFill rotWithShape="1">
          <a:blip r:embed="rId2">
            <a:extLst>
              <a:ext uri="{28A0092B-C50C-407E-A947-70E740481C1C}">
                <a14:useLocalDpi xmlns="" xmlns:a14="http://schemas.microsoft.com/office/drawing/2010/main" val="0"/>
              </a:ext>
            </a:extLst>
          </a:blip>
          <a:srcRect l="6874" t="36608" r="45470" b="28824"/>
          <a:stretch/>
        </p:blipFill>
        <p:spPr bwMode="auto">
          <a:xfrm rot="5400000">
            <a:off x="3473022" y="1718844"/>
            <a:ext cx="4357686" cy="1469293"/>
          </a:xfrm>
          <a:prstGeom prst="rect">
            <a:avLst/>
          </a:prstGeom>
          <a:noFill/>
          <a:extLst>
            <a:ext uri="{909E8E84-426E-40DD-AFC4-6F175D3DCCD1}">
              <a14:hiddenFill xmlns="" xmlns:a14="http://schemas.microsoft.com/office/drawing/2010/main">
                <a:solidFill>
                  <a:srgbClr val="FFFFFF"/>
                </a:solidFill>
              </a14:hiddenFill>
            </a:ext>
          </a:extLst>
        </p:spPr>
      </p:pic>
      <p:sp>
        <p:nvSpPr>
          <p:cNvPr id="10" name="Espace réservé du texte 2"/>
          <p:cNvSpPr>
            <a:spLocks noGrp="1"/>
          </p:cNvSpPr>
          <p:nvPr>
            <p:ph type="body" sz="quarter" idx="13" hasCustomPrompt="1"/>
          </p:nvPr>
        </p:nvSpPr>
        <p:spPr>
          <a:xfrm rot="5400000">
            <a:off x="3473022" y="1718845"/>
            <a:ext cx="4357688" cy="1469293"/>
          </a:xfrm>
        </p:spPr>
        <p:txBody>
          <a:bodyPr anchor="ctr">
            <a:noAutofit/>
          </a:bodyPr>
          <a:lstStyle>
            <a:lvl1pPr marL="0" indent="0" algn="ctr">
              <a:buNone/>
              <a:defRPr sz="2100">
                <a:solidFill>
                  <a:schemeClr val="bg1"/>
                </a:solidFill>
              </a:defRPr>
            </a:lvl1pPr>
          </a:lstStyle>
          <a:p>
            <a:pPr lvl="0"/>
            <a:r>
              <a:rPr lang="fr-FR" dirty="0"/>
              <a:t>Titre de la diapo</a:t>
            </a:r>
          </a:p>
        </p:txBody>
      </p:sp>
      <p:sp>
        <p:nvSpPr>
          <p:cNvPr id="11" name="Shape 42"/>
          <p:cNvSpPr txBox="1"/>
          <p:nvPr userDrawn="1"/>
        </p:nvSpPr>
        <p:spPr>
          <a:xfrm>
            <a:off x="1855128" y="4484803"/>
            <a:ext cx="2913001" cy="607500"/>
          </a:xfrm>
          <a:prstGeom prst="rect">
            <a:avLst/>
          </a:prstGeom>
          <a:noFill/>
          <a:ln>
            <a:noFill/>
          </a:ln>
        </p:spPr>
        <p:txBody>
          <a:bodyPr lIns="68569" tIns="68569" rIns="68569" bIns="68569" anchor="t" anchorCtr="0">
            <a:noAutofit/>
          </a:bodyPr>
          <a:lstStyle/>
          <a:p>
            <a:pPr rtl="0">
              <a:lnSpc>
                <a:spcPct val="100000"/>
              </a:lnSpc>
              <a:spcBef>
                <a:spcPts val="0"/>
              </a:spcBef>
              <a:buNone/>
            </a:pPr>
            <a:r>
              <a:rPr lang="en" sz="750" dirty="0">
                <a:solidFill>
                  <a:srgbClr val="F9B200"/>
                </a:solidFill>
                <a:latin typeface="Arial Narrow" panose="020B0606020202030204" pitchFamily="34" charset="0"/>
                <a:ea typeface="Ubuntu Condensed"/>
                <a:cs typeface="Ubuntu Condensed"/>
                <a:sym typeface="Ubuntu Condensed"/>
              </a:rPr>
              <a:t>Le Ciane</a:t>
            </a:r>
            <a:br>
              <a:rPr lang="en" sz="750" dirty="0">
                <a:solidFill>
                  <a:srgbClr val="F9B200"/>
                </a:solidFill>
                <a:latin typeface="Arial Narrow" panose="020B0606020202030204" pitchFamily="34" charset="0"/>
                <a:ea typeface="Ubuntu Condensed"/>
                <a:cs typeface="Ubuntu Condensed"/>
                <a:sym typeface="Ubuntu Condensed"/>
              </a:rPr>
            </a:br>
            <a:r>
              <a:rPr lang="en" sz="750" dirty="0">
                <a:solidFill>
                  <a:srgbClr val="C6C7C8"/>
                </a:solidFill>
                <a:latin typeface="Arial Narrow" panose="020B0606020202030204" pitchFamily="34" charset="0"/>
                <a:ea typeface="Ubuntu Condensed"/>
                <a:cs typeface="Ubuntu Condensed"/>
                <a:sym typeface="Ubuntu Condensed"/>
              </a:rPr>
              <a:t>Collectif interassociatif autour de la naissance</a:t>
            </a:r>
          </a:p>
          <a:p>
            <a:pPr lvl="0" rtl="0">
              <a:lnSpc>
                <a:spcPct val="100000"/>
              </a:lnSpc>
              <a:spcBef>
                <a:spcPts val="375"/>
              </a:spcBef>
              <a:buNone/>
            </a:pPr>
            <a:r>
              <a:rPr lang="en" sz="750" dirty="0">
                <a:solidFill>
                  <a:srgbClr val="F9B200"/>
                </a:solidFill>
                <a:latin typeface="Arial Narrow" panose="020B0606020202030204" pitchFamily="34" charset="0"/>
                <a:ea typeface="Ubuntu Condensed"/>
                <a:cs typeface="Ubuntu Condensed"/>
                <a:sym typeface="Ubuntu Condensed"/>
              </a:rPr>
              <a:t>www.ciane.net</a:t>
            </a:r>
            <a:endParaRPr lang="en" sz="750" dirty="0">
              <a:solidFill>
                <a:srgbClr val="F9B200"/>
              </a:solidFill>
              <a:latin typeface="Arial Narrow" panose="020B0606020202030204" pitchFamily="34" charset="0"/>
              <a:ea typeface="Ubuntu Condensed"/>
              <a:cs typeface="Ubuntu Condensed"/>
              <a:sym typeface="Ubuntu Condensed"/>
              <a:hlinkClick r:id="rId3"/>
            </a:endParaRPr>
          </a:p>
        </p:txBody>
      </p:sp>
      <p:pic>
        <p:nvPicPr>
          <p:cNvPr id="12" name="Shape 43"/>
          <p:cNvPicPr preferRelativeResize="0"/>
          <p:nvPr userDrawn="1"/>
        </p:nvPicPr>
        <p:blipFill>
          <a:blip r:embed="rId4">
            <a:alphaModFix/>
          </a:blip>
          <a:stretch>
            <a:fillRect/>
          </a:stretch>
        </p:blipFill>
        <p:spPr>
          <a:xfrm>
            <a:off x="320968" y="4515966"/>
            <a:ext cx="1523856" cy="545174"/>
          </a:xfrm>
          <a:prstGeom prst="rect">
            <a:avLst/>
          </a:prstGeom>
          <a:noFill/>
          <a:ln>
            <a:noFill/>
          </a:ln>
        </p:spPr>
      </p:pic>
    </p:spTree>
    <p:extLst>
      <p:ext uri="{BB962C8B-B14F-4D97-AF65-F5344CB8AC3E}">
        <p14:creationId xmlns="" xmlns:p14="http://schemas.microsoft.com/office/powerpoint/2010/main" val="13881085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lstStyle/>
          <a:p>
            <a:fld id="{92E660C2-DA5B-47D6-9300-967979CA6A0E}" type="slidenum">
              <a:rPr lang="fr-FR" smtClean="0"/>
              <a:pPr/>
              <a:t>‹N°›</a:t>
            </a:fld>
            <a:endParaRPr lang="fr-FR"/>
          </a:p>
        </p:txBody>
      </p:sp>
      <p:pic>
        <p:nvPicPr>
          <p:cNvPr id="8" name="Picture 2" descr="https://lh6.googleusercontent.com/N00gNYYgcKcIJWZ5x4-1OR4uMOp5X5fSAub8WcTmSlIMP7LS5SI6ypl_X3qGzDZ7yMKVz7hI90ssMPRnNS8BNfN9GZ0VsL4Za7JLbDRYi56AT4-7Uut_3IyvDJ5vVUQu6cmXERnuxA"/>
          <p:cNvPicPr>
            <a:picLocks noChangeAspect="1" noChangeArrowheads="1"/>
          </p:cNvPicPr>
          <p:nvPr userDrawn="1"/>
        </p:nvPicPr>
        <p:blipFill rotWithShape="1">
          <a:blip r:embed="rId2">
            <a:extLst>
              <a:ext uri="{28A0092B-C50C-407E-A947-70E740481C1C}">
                <a14:useLocalDpi xmlns="" xmlns:a14="http://schemas.microsoft.com/office/drawing/2010/main" val="0"/>
              </a:ext>
            </a:extLst>
          </a:blip>
          <a:srcRect t="43950" b="41166"/>
          <a:stretch/>
        </p:blipFill>
        <p:spPr bwMode="auto">
          <a:xfrm>
            <a:off x="0" y="0"/>
            <a:ext cx="6858000" cy="843558"/>
          </a:xfrm>
          <a:prstGeom prst="rect">
            <a:avLst/>
          </a:prstGeom>
          <a:noFill/>
          <a:extLst>
            <a:ext uri="{909E8E84-426E-40DD-AFC4-6F175D3DCCD1}">
              <a14:hiddenFill xmlns="" xmlns:a14="http://schemas.microsoft.com/office/drawing/2010/main">
                <a:solidFill>
                  <a:srgbClr val="FFFFFF"/>
                </a:solidFill>
              </a14:hiddenFill>
            </a:ext>
          </a:extLst>
        </p:spPr>
      </p:pic>
      <p:sp>
        <p:nvSpPr>
          <p:cNvPr id="9" name="Espace réservé du texte 2"/>
          <p:cNvSpPr>
            <a:spLocks noGrp="1"/>
          </p:cNvSpPr>
          <p:nvPr>
            <p:ph type="body" sz="quarter" idx="10" hasCustomPrompt="1"/>
          </p:nvPr>
        </p:nvSpPr>
        <p:spPr>
          <a:xfrm>
            <a:off x="188716" y="195486"/>
            <a:ext cx="6480572" cy="514424"/>
          </a:xfrm>
        </p:spPr>
        <p:txBody>
          <a:bodyPr>
            <a:noAutofit/>
          </a:bodyPr>
          <a:lstStyle>
            <a:lvl1pPr marL="0" indent="0">
              <a:buNone/>
              <a:defRPr sz="2100">
                <a:solidFill>
                  <a:schemeClr val="bg1"/>
                </a:solidFill>
              </a:defRPr>
            </a:lvl1pPr>
          </a:lstStyle>
          <a:p>
            <a:pPr lvl="0"/>
            <a:r>
              <a:rPr lang="fr-FR" dirty="0"/>
              <a:t>Titre de la diapo</a:t>
            </a:r>
          </a:p>
        </p:txBody>
      </p:sp>
      <p:sp>
        <p:nvSpPr>
          <p:cNvPr id="10" name="Shape 42"/>
          <p:cNvSpPr txBox="1"/>
          <p:nvPr userDrawn="1"/>
        </p:nvSpPr>
        <p:spPr>
          <a:xfrm>
            <a:off x="1855128" y="4484803"/>
            <a:ext cx="2913001" cy="607500"/>
          </a:xfrm>
          <a:prstGeom prst="rect">
            <a:avLst/>
          </a:prstGeom>
          <a:noFill/>
          <a:ln>
            <a:noFill/>
          </a:ln>
        </p:spPr>
        <p:txBody>
          <a:bodyPr lIns="68569" tIns="68569" rIns="68569" bIns="68569" anchor="t" anchorCtr="0">
            <a:noAutofit/>
          </a:bodyPr>
          <a:lstStyle/>
          <a:p>
            <a:pPr rtl="0">
              <a:lnSpc>
                <a:spcPct val="100000"/>
              </a:lnSpc>
              <a:spcBef>
                <a:spcPts val="0"/>
              </a:spcBef>
              <a:buNone/>
            </a:pPr>
            <a:r>
              <a:rPr lang="en" sz="750" dirty="0">
                <a:solidFill>
                  <a:srgbClr val="F9B200"/>
                </a:solidFill>
                <a:latin typeface="Arial Narrow" panose="020B0606020202030204" pitchFamily="34" charset="0"/>
                <a:ea typeface="Ubuntu Condensed"/>
                <a:cs typeface="Ubuntu Condensed"/>
                <a:sym typeface="Ubuntu Condensed"/>
              </a:rPr>
              <a:t>Le Ciane</a:t>
            </a:r>
            <a:br>
              <a:rPr lang="en" sz="750" dirty="0">
                <a:solidFill>
                  <a:srgbClr val="F9B200"/>
                </a:solidFill>
                <a:latin typeface="Arial Narrow" panose="020B0606020202030204" pitchFamily="34" charset="0"/>
                <a:ea typeface="Ubuntu Condensed"/>
                <a:cs typeface="Ubuntu Condensed"/>
                <a:sym typeface="Ubuntu Condensed"/>
              </a:rPr>
            </a:br>
            <a:r>
              <a:rPr lang="en" sz="750" dirty="0">
                <a:solidFill>
                  <a:srgbClr val="C6C7C8"/>
                </a:solidFill>
                <a:latin typeface="Arial Narrow" panose="020B0606020202030204" pitchFamily="34" charset="0"/>
                <a:ea typeface="Ubuntu Condensed"/>
                <a:cs typeface="Ubuntu Condensed"/>
                <a:sym typeface="Ubuntu Condensed"/>
              </a:rPr>
              <a:t>Collectif interassociatif autour de la naissance</a:t>
            </a:r>
          </a:p>
          <a:p>
            <a:pPr lvl="0" rtl="0">
              <a:lnSpc>
                <a:spcPct val="100000"/>
              </a:lnSpc>
              <a:spcBef>
                <a:spcPts val="375"/>
              </a:spcBef>
              <a:buNone/>
            </a:pPr>
            <a:r>
              <a:rPr lang="en" sz="750" dirty="0">
                <a:solidFill>
                  <a:srgbClr val="F9B200"/>
                </a:solidFill>
                <a:latin typeface="Arial Narrow" panose="020B0606020202030204" pitchFamily="34" charset="0"/>
                <a:ea typeface="Ubuntu Condensed"/>
                <a:cs typeface="Ubuntu Condensed"/>
                <a:sym typeface="Ubuntu Condensed"/>
              </a:rPr>
              <a:t>www.ciane.net</a:t>
            </a:r>
            <a:endParaRPr lang="en" sz="750" dirty="0">
              <a:solidFill>
                <a:srgbClr val="F9B200"/>
              </a:solidFill>
              <a:latin typeface="Arial Narrow" panose="020B0606020202030204" pitchFamily="34" charset="0"/>
              <a:ea typeface="Ubuntu Condensed"/>
              <a:cs typeface="Ubuntu Condensed"/>
              <a:sym typeface="Ubuntu Condensed"/>
              <a:hlinkClick r:id="rId3"/>
            </a:endParaRPr>
          </a:p>
        </p:txBody>
      </p:sp>
      <p:pic>
        <p:nvPicPr>
          <p:cNvPr id="11" name="Shape 43"/>
          <p:cNvPicPr preferRelativeResize="0"/>
          <p:nvPr userDrawn="1"/>
        </p:nvPicPr>
        <p:blipFill>
          <a:blip r:embed="rId4">
            <a:alphaModFix/>
          </a:blip>
          <a:stretch>
            <a:fillRect/>
          </a:stretch>
        </p:blipFill>
        <p:spPr>
          <a:xfrm>
            <a:off x="320968" y="4515966"/>
            <a:ext cx="1523856" cy="545174"/>
          </a:xfrm>
          <a:prstGeom prst="rect">
            <a:avLst/>
          </a:prstGeom>
          <a:noFill/>
          <a:ln>
            <a:noFill/>
          </a:ln>
        </p:spPr>
      </p:pic>
    </p:spTree>
    <p:extLst>
      <p:ext uri="{BB962C8B-B14F-4D97-AF65-F5344CB8AC3E}">
        <p14:creationId xmlns="" xmlns:p14="http://schemas.microsoft.com/office/powerpoint/2010/main" val="27078298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92E660C2-DA5B-47D6-9300-967979CA6A0E}" type="slidenum">
              <a:rPr lang="fr-FR" smtClean="0"/>
              <a:pPr/>
              <a:t>‹N°›</a:t>
            </a:fld>
            <a:endParaRPr lang="fr-FR"/>
          </a:p>
        </p:txBody>
      </p:sp>
      <p:sp>
        <p:nvSpPr>
          <p:cNvPr id="7" name="Shape 42"/>
          <p:cNvSpPr txBox="1"/>
          <p:nvPr userDrawn="1"/>
        </p:nvSpPr>
        <p:spPr>
          <a:xfrm>
            <a:off x="1855128" y="4484803"/>
            <a:ext cx="2913001" cy="607500"/>
          </a:xfrm>
          <a:prstGeom prst="rect">
            <a:avLst/>
          </a:prstGeom>
          <a:noFill/>
          <a:ln>
            <a:noFill/>
          </a:ln>
        </p:spPr>
        <p:txBody>
          <a:bodyPr lIns="68569" tIns="68569" rIns="68569" bIns="68569" anchor="t" anchorCtr="0">
            <a:noAutofit/>
          </a:bodyPr>
          <a:lstStyle/>
          <a:p>
            <a:pPr rtl="0">
              <a:lnSpc>
                <a:spcPct val="100000"/>
              </a:lnSpc>
              <a:spcBef>
                <a:spcPts val="0"/>
              </a:spcBef>
              <a:buNone/>
            </a:pPr>
            <a:r>
              <a:rPr lang="en" sz="750" dirty="0">
                <a:solidFill>
                  <a:srgbClr val="F9B200"/>
                </a:solidFill>
                <a:latin typeface="Arial Narrow" panose="020B0606020202030204" pitchFamily="34" charset="0"/>
                <a:ea typeface="Ubuntu Condensed"/>
                <a:cs typeface="Ubuntu Condensed"/>
                <a:sym typeface="Ubuntu Condensed"/>
              </a:rPr>
              <a:t>Le Ciane</a:t>
            </a:r>
            <a:br>
              <a:rPr lang="en" sz="750" dirty="0">
                <a:solidFill>
                  <a:srgbClr val="F9B200"/>
                </a:solidFill>
                <a:latin typeface="Arial Narrow" panose="020B0606020202030204" pitchFamily="34" charset="0"/>
                <a:ea typeface="Ubuntu Condensed"/>
                <a:cs typeface="Ubuntu Condensed"/>
                <a:sym typeface="Ubuntu Condensed"/>
              </a:rPr>
            </a:br>
            <a:r>
              <a:rPr lang="en" sz="750" dirty="0">
                <a:solidFill>
                  <a:srgbClr val="C6C7C8"/>
                </a:solidFill>
                <a:latin typeface="Arial Narrow" panose="020B0606020202030204" pitchFamily="34" charset="0"/>
                <a:ea typeface="Ubuntu Condensed"/>
                <a:cs typeface="Ubuntu Condensed"/>
                <a:sym typeface="Ubuntu Condensed"/>
              </a:rPr>
              <a:t>Collectif interassociatif autour de la naissance</a:t>
            </a:r>
          </a:p>
          <a:p>
            <a:pPr lvl="0" rtl="0">
              <a:lnSpc>
                <a:spcPct val="100000"/>
              </a:lnSpc>
              <a:spcBef>
                <a:spcPts val="375"/>
              </a:spcBef>
              <a:buNone/>
            </a:pPr>
            <a:r>
              <a:rPr lang="en" sz="750" dirty="0">
                <a:solidFill>
                  <a:srgbClr val="F9B200"/>
                </a:solidFill>
                <a:latin typeface="Arial Narrow" panose="020B0606020202030204" pitchFamily="34" charset="0"/>
                <a:ea typeface="Ubuntu Condensed"/>
                <a:cs typeface="Ubuntu Condensed"/>
                <a:sym typeface="Ubuntu Condensed"/>
              </a:rPr>
              <a:t>www.ciane.net</a:t>
            </a:r>
            <a:endParaRPr lang="en" sz="750" dirty="0">
              <a:solidFill>
                <a:srgbClr val="F9B200"/>
              </a:solidFill>
              <a:latin typeface="Arial Narrow" panose="020B0606020202030204" pitchFamily="34" charset="0"/>
              <a:ea typeface="Ubuntu Condensed"/>
              <a:cs typeface="Ubuntu Condensed"/>
              <a:sym typeface="Ubuntu Condensed"/>
              <a:hlinkClick r:id="rId2"/>
            </a:endParaRPr>
          </a:p>
        </p:txBody>
      </p:sp>
      <p:pic>
        <p:nvPicPr>
          <p:cNvPr id="8" name="Shape 43"/>
          <p:cNvPicPr preferRelativeResize="0"/>
          <p:nvPr userDrawn="1"/>
        </p:nvPicPr>
        <p:blipFill>
          <a:blip r:embed="rId3">
            <a:alphaModFix/>
          </a:blip>
          <a:stretch>
            <a:fillRect/>
          </a:stretch>
        </p:blipFill>
        <p:spPr>
          <a:xfrm>
            <a:off x="320968" y="4515966"/>
            <a:ext cx="1523856" cy="545174"/>
          </a:xfrm>
          <a:prstGeom prst="rect">
            <a:avLst/>
          </a:prstGeom>
          <a:noFill/>
          <a:ln>
            <a:noFill/>
          </a:ln>
        </p:spPr>
      </p:pic>
    </p:spTree>
    <p:extLst>
      <p:ext uri="{BB962C8B-B14F-4D97-AF65-F5344CB8AC3E}">
        <p14:creationId xmlns="" xmlns:p14="http://schemas.microsoft.com/office/powerpoint/2010/main" val="34037235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Vraiment Vide">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2649376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1_Vraiment Vide">
    <p:spTree>
      <p:nvGrpSpPr>
        <p:cNvPr id="1" name=""/>
        <p:cNvGrpSpPr/>
        <p:nvPr/>
      </p:nvGrpSpPr>
      <p:grpSpPr>
        <a:xfrm>
          <a:off x="0" y="0"/>
          <a:ext cx="0" cy="0"/>
          <a:chOff x="0" y="0"/>
          <a:chExt cx="0" cy="0"/>
        </a:xfrm>
      </p:grpSpPr>
      <p:pic>
        <p:nvPicPr>
          <p:cNvPr id="2" name="Picture 2" descr="https://lh6.googleusercontent.com/N00gNYYgcKcIJWZ5x4-1OR4uMOp5X5fSAub8WcTmSlIMP7LS5SI6ypl_X3qGzDZ7yMKVz7hI90ssMPRnNS8BNfN9GZ0VsL4Za7JLbDRYi56AT4-7Uut_3IyvDJ5vVUQu6cmXERnuxA"/>
          <p:cNvPicPr>
            <a:picLocks noChangeAspect="1" noChangeArrowheads="1"/>
          </p:cNvPicPr>
          <p:nvPr userDrawn="1"/>
        </p:nvPicPr>
        <p:blipFill rotWithShape="1">
          <a:blip r:embed="rId2">
            <a:extLst>
              <a:ext uri="{28A0092B-C50C-407E-A947-70E740481C1C}">
                <a14:useLocalDpi xmlns="" xmlns:a14="http://schemas.microsoft.com/office/drawing/2010/main" val="0"/>
              </a:ext>
            </a:extLst>
          </a:blip>
          <a:srcRect t="41047" b="-760"/>
          <a:stretch/>
        </p:blipFill>
        <p:spPr bwMode="auto">
          <a:xfrm>
            <a:off x="0" y="-164554"/>
            <a:ext cx="6858000" cy="3384376"/>
          </a:xfrm>
          <a:prstGeom prst="rect">
            <a:avLst/>
          </a:prstGeom>
          <a:noFill/>
          <a:extLst>
            <a:ext uri="{909E8E84-426E-40DD-AFC4-6F175D3DCCD1}">
              <a14:hiddenFill xmlns="" xmlns:a14="http://schemas.microsoft.com/office/drawing/2010/main">
                <a:solidFill>
                  <a:srgbClr val="FFFFFF"/>
                </a:solidFill>
              </a14:hiddenFill>
            </a:ext>
          </a:extLst>
        </p:spPr>
      </p:pic>
      <p:pic>
        <p:nvPicPr>
          <p:cNvPr id="3" name="Shape 43"/>
          <p:cNvPicPr preferRelativeResize="0"/>
          <p:nvPr userDrawn="1"/>
        </p:nvPicPr>
        <p:blipFill>
          <a:blip r:embed="rId3">
            <a:alphaModFix/>
          </a:blip>
          <a:stretch>
            <a:fillRect/>
          </a:stretch>
        </p:blipFill>
        <p:spPr>
          <a:xfrm>
            <a:off x="2667072" y="3795886"/>
            <a:ext cx="1523856" cy="545174"/>
          </a:xfrm>
          <a:prstGeom prst="rect">
            <a:avLst/>
          </a:prstGeom>
          <a:noFill/>
          <a:ln>
            <a:noFill/>
          </a:ln>
        </p:spPr>
      </p:pic>
    </p:spTree>
    <p:extLst>
      <p:ext uri="{BB962C8B-B14F-4D97-AF65-F5344CB8AC3E}">
        <p14:creationId xmlns="" xmlns:p14="http://schemas.microsoft.com/office/powerpoint/2010/main" val="2956251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intermédiaire - à utiliser pour séparer les parties à l'intérieur de la présentation">
    <p:spTree>
      <p:nvGrpSpPr>
        <p:cNvPr id="1" name="Shape 8"/>
        <p:cNvGrpSpPr/>
        <p:nvPr/>
      </p:nvGrpSpPr>
      <p:grpSpPr>
        <a:xfrm>
          <a:off x="0" y="0"/>
          <a:ext cx="0" cy="0"/>
          <a:chOff x="0" y="0"/>
          <a:chExt cx="0" cy="0"/>
        </a:xfrm>
      </p:grpSpPr>
      <p:sp>
        <p:nvSpPr>
          <p:cNvPr id="11" name="Shape 11"/>
          <p:cNvSpPr txBox="1">
            <a:spLocks noGrp="1"/>
          </p:cNvSpPr>
          <p:nvPr>
            <p:ph type="sldNum" idx="12"/>
          </p:nvPr>
        </p:nvSpPr>
        <p:spPr>
          <a:xfrm>
            <a:off x="6417595" y="4749850"/>
            <a:ext cx="411524" cy="393524"/>
          </a:xfrm>
          <a:prstGeom prst="rect">
            <a:avLst/>
          </a:prstGeom>
        </p:spPr>
        <p:txBody>
          <a:bodyPr lIns="91425" tIns="91425" rIns="91425" bIns="91425" anchor="ctr" anchorCtr="0">
            <a:noAutofit/>
          </a:bodyPr>
          <a:lstStyle/>
          <a:p>
            <a:fld id="{00000000-1234-1234-1234-123412341234}" type="slidenum">
              <a:rPr lang="en" smtClean="0"/>
              <a:pPr/>
              <a:t>‹N°›</a:t>
            </a:fld>
            <a:endParaRPr lang="en"/>
          </a:p>
        </p:txBody>
      </p:sp>
      <p:pic>
        <p:nvPicPr>
          <p:cNvPr id="2" name="Image 1"/>
          <p:cNvPicPr>
            <a:picLocks noChangeAspect="1"/>
          </p:cNvPicPr>
          <p:nvPr userDrawn="1"/>
        </p:nvPicPr>
        <p:blipFill>
          <a:blip r:embed="rId2"/>
          <a:stretch>
            <a:fillRect/>
          </a:stretch>
        </p:blipFill>
        <p:spPr>
          <a:xfrm>
            <a:off x="0" y="-126"/>
            <a:ext cx="7100646" cy="5143500"/>
          </a:xfrm>
          <a:prstGeom prst="rect">
            <a:avLst/>
          </a:prstGeom>
        </p:spPr>
      </p:pic>
      <p:sp>
        <p:nvSpPr>
          <p:cNvPr id="4" name="Espace réservé du texte 3"/>
          <p:cNvSpPr>
            <a:spLocks noGrp="1"/>
          </p:cNvSpPr>
          <p:nvPr>
            <p:ph type="body" sz="quarter" idx="13" hasCustomPrompt="1"/>
          </p:nvPr>
        </p:nvSpPr>
        <p:spPr>
          <a:xfrm>
            <a:off x="1701407" y="1276357"/>
            <a:ext cx="4049855" cy="1008063"/>
          </a:xfrm>
          <a:prstGeom prst="rect">
            <a:avLst/>
          </a:prstGeom>
        </p:spPr>
        <p:txBody>
          <a:bodyPr/>
          <a:lstStyle>
            <a:lvl1pPr marL="0" indent="0">
              <a:buNone/>
              <a:defRPr sz="3600" b="0">
                <a:solidFill>
                  <a:schemeClr val="bg1"/>
                </a:solidFill>
                <a:latin typeface="Arial Narrow" panose="020B0606020202030204" pitchFamily="34" charset="0"/>
              </a:defRPr>
            </a:lvl1pPr>
            <a:lvl2pPr>
              <a:defRPr sz="3600">
                <a:latin typeface="Ubuntu Condensed" panose="020B0604020202020204" charset="0"/>
              </a:defRPr>
            </a:lvl2pPr>
            <a:lvl3pPr>
              <a:defRPr sz="3600">
                <a:latin typeface="Ubuntu Condensed" panose="020B0604020202020204" charset="0"/>
              </a:defRPr>
            </a:lvl3pPr>
            <a:lvl4pPr>
              <a:defRPr sz="3600">
                <a:latin typeface="Ubuntu Condensed" panose="020B0604020202020204" charset="0"/>
              </a:defRPr>
            </a:lvl4pPr>
            <a:lvl5pPr>
              <a:defRPr sz="3600">
                <a:latin typeface="Ubuntu Condensed" panose="020B0604020202020204" charset="0"/>
              </a:defRPr>
            </a:lvl5pPr>
          </a:lstStyle>
          <a:p>
            <a:pPr lvl="0"/>
            <a:r>
              <a:rPr lang="fr-FR" dirty="0"/>
              <a:t>Titre intermédiaire</a:t>
            </a:r>
          </a:p>
          <a:p>
            <a:pPr lvl="1"/>
            <a:endParaRPr lang="fr-FR" dirty="0"/>
          </a:p>
        </p:txBody>
      </p:sp>
      <p:sp>
        <p:nvSpPr>
          <p:cNvPr id="8" name="Espace réservé du texte 3"/>
          <p:cNvSpPr>
            <a:spLocks noGrp="1"/>
          </p:cNvSpPr>
          <p:nvPr>
            <p:ph type="body" sz="quarter" idx="14" hasCustomPrompt="1"/>
          </p:nvPr>
        </p:nvSpPr>
        <p:spPr>
          <a:xfrm>
            <a:off x="1701407" y="2284422"/>
            <a:ext cx="4049855" cy="1008063"/>
          </a:xfrm>
          <a:prstGeom prst="rect">
            <a:avLst/>
          </a:prstGeom>
        </p:spPr>
        <p:txBody>
          <a:bodyPr/>
          <a:lstStyle>
            <a:lvl1pPr marL="0" indent="0">
              <a:buNone/>
              <a:defRPr sz="1350" b="0" baseline="0">
                <a:solidFill>
                  <a:schemeClr val="bg1"/>
                </a:solidFill>
                <a:latin typeface="Arial Narrow" panose="020B0606020202030204" pitchFamily="34" charset="0"/>
              </a:defRPr>
            </a:lvl1pPr>
            <a:lvl2pPr>
              <a:defRPr sz="3600">
                <a:latin typeface="Ubuntu Condensed" panose="020B0604020202020204" charset="0"/>
              </a:defRPr>
            </a:lvl2pPr>
            <a:lvl3pPr>
              <a:defRPr sz="3600">
                <a:latin typeface="Ubuntu Condensed" panose="020B0604020202020204" charset="0"/>
              </a:defRPr>
            </a:lvl3pPr>
            <a:lvl4pPr>
              <a:defRPr sz="3600">
                <a:latin typeface="Ubuntu Condensed" panose="020B0604020202020204" charset="0"/>
              </a:defRPr>
            </a:lvl4pPr>
            <a:lvl5pPr>
              <a:defRPr sz="3600">
                <a:latin typeface="Ubuntu Condensed" panose="020B0604020202020204" charset="0"/>
              </a:defRPr>
            </a:lvl5pPr>
          </a:lstStyle>
          <a:p>
            <a:pPr lvl="0"/>
            <a:r>
              <a:rPr lang="fr-FR" dirty="0"/>
              <a:t>Sous titre intermédiaire</a:t>
            </a:r>
          </a:p>
          <a:p>
            <a:pPr lvl="1"/>
            <a:endParaRPr lang="fr-FR" dirty="0"/>
          </a:p>
        </p:txBody>
      </p:sp>
    </p:spTree>
    <p:extLst>
      <p:ext uri="{BB962C8B-B14F-4D97-AF65-F5344CB8AC3E}">
        <p14:creationId xmlns="" xmlns:p14="http://schemas.microsoft.com/office/powerpoint/2010/main" val="3644922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2288" y="1120434"/>
            <a:ext cx="6064226" cy="3323529"/>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6" name="Espace réservé du numéro de diapositive 5"/>
          <p:cNvSpPr>
            <a:spLocks noGrp="1"/>
          </p:cNvSpPr>
          <p:nvPr>
            <p:ph type="sldNum" sz="quarter" idx="12"/>
          </p:nvPr>
        </p:nvSpPr>
        <p:spPr/>
        <p:txBody>
          <a:bodyPr/>
          <a:lstStyle/>
          <a:p>
            <a:fld id="{92E660C2-DA5B-47D6-9300-967979CA6A0E}" type="slidenum">
              <a:rPr lang="fr-FR" smtClean="0"/>
              <a:pPr/>
              <a:t>‹N°›</a:t>
            </a:fld>
            <a:endParaRPr lang="fr-FR" dirty="0"/>
          </a:p>
        </p:txBody>
      </p:sp>
      <p:sp>
        <p:nvSpPr>
          <p:cNvPr id="7" name="Shape 42"/>
          <p:cNvSpPr txBox="1"/>
          <p:nvPr userDrawn="1"/>
        </p:nvSpPr>
        <p:spPr>
          <a:xfrm>
            <a:off x="1855128" y="4484803"/>
            <a:ext cx="2913001" cy="607500"/>
          </a:xfrm>
          <a:prstGeom prst="rect">
            <a:avLst/>
          </a:prstGeom>
          <a:noFill/>
          <a:ln>
            <a:noFill/>
          </a:ln>
        </p:spPr>
        <p:txBody>
          <a:bodyPr lIns="68569" tIns="68569" rIns="68569" bIns="68569" anchor="t" anchorCtr="0">
            <a:noAutofit/>
          </a:bodyPr>
          <a:lstStyle/>
          <a:p>
            <a:pPr rtl="0">
              <a:lnSpc>
                <a:spcPct val="100000"/>
              </a:lnSpc>
              <a:spcBef>
                <a:spcPts val="0"/>
              </a:spcBef>
              <a:buNone/>
            </a:pPr>
            <a:r>
              <a:rPr lang="en" sz="750" dirty="0">
                <a:solidFill>
                  <a:srgbClr val="F9B200"/>
                </a:solidFill>
                <a:latin typeface="Arial Narrow" panose="020B0606020202030204" pitchFamily="34" charset="0"/>
                <a:ea typeface="Ubuntu Condensed"/>
                <a:cs typeface="Ubuntu Condensed"/>
                <a:sym typeface="Ubuntu Condensed"/>
              </a:rPr>
              <a:t>Le Ciane</a:t>
            </a:r>
            <a:br>
              <a:rPr lang="en" sz="750" dirty="0">
                <a:solidFill>
                  <a:srgbClr val="F9B200"/>
                </a:solidFill>
                <a:latin typeface="Arial Narrow" panose="020B0606020202030204" pitchFamily="34" charset="0"/>
                <a:ea typeface="Ubuntu Condensed"/>
                <a:cs typeface="Ubuntu Condensed"/>
                <a:sym typeface="Ubuntu Condensed"/>
              </a:rPr>
            </a:br>
            <a:r>
              <a:rPr lang="en" sz="750" dirty="0">
                <a:solidFill>
                  <a:srgbClr val="C6C7C8"/>
                </a:solidFill>
                <a:latin typeface="Arial Narrow" panose="020B0606020202030204" pitchFamily="34" charset="0"/>
                <a:ea typeface="Ubuntu Condensed"/>
                <a:cs typeface="Ubuntu Condensed"/>
                <a:sym typeface="Ubuntu Condensed"/>
              </a:rPr>
              <a:t>Collectif interassociatif autour de la naissance</a:t>
            </a:r>
          </a:p>
          <a:p>
            <a:pPr lvl="0" rtl="0">
              <a:lnSpc>
                <a:spcPct val="100000"/>
              </a:lnSpc>
              <a:spcBef>
                <a:spcPts val="375"/>
              </a:spcBef>
              <a:buNone/>
            </a:pPr>
            <a:r>
              <a:rPr lang="en" sz="750" dirty="0">
                <a:solidFill>
                  <a:srgbClr val="F9B200"/>
                </a:solidFill>
                <a:latin typeface="Arial Narrow" panose="020B0606020202030204" pitchFamily="34" charset="0"/>
                <a:ea typeface="Ubuntu Condensed"/>
                <a:cs typeface="Ubuntu Condensed"/>
                <a:sym typeface="Ubuntu Condensed"/>
              </a:rPr>
              <a:t>www.ciane.net</a:t>
            </a:r>
            <a:endParaRPr lang="en" sz="750" dirty="0">
              <a:solidFill>
                <a:srgbClr val="F9B200"/>
              </a:solidFill>
              <a:latin typeface="Arial Narrow" panose="020B0606020202030204" pitchFamily="34" charset="0"/>
              <a:ea typeface="Ubuntu Condensed"/>
              <a:cs typeface="Ubuntu Condensed"/>
              <a:sym typeface="Ubuntu Condensed"/>
              <a:hlinkClick r:id="rId2"/>
            </a:endParaRPr>
          </a:p>
        </p:txBody>
      </p:sp>
      <p:pic>
        <p:nvPicPr>
          <p:cNvPr id="10" name="Picture 2" descr="https://lh6.googleusercontent.com/N00gNYYgcKcIJWZ5x4-1OR4uMOp5X5fSAub8WcTmSlIMP7LS5SI6ypl_X3qGzDZ7yMKVz7hI90ssMPRnNS8BNfN9GZ0VsL4Za7JLbDRYi56AT4-7Uut_3IyvDJ5vVUQu6cmXERnuxA"/>
          <p:cNvPicPr>
            <a:picLocks noChangeAspect="1" noChangeArrowheads="1"/>
          </p:cNvPicPr>
          <p:nvPr userDrawn="1"/>
        </p:nvPicPr>
        <p:blipFill rotWithShape="1">
          <a:blip r:embed="rId3">
            <a:extLst>
              <a:ext uri="{28A0092B-C50C-407E-A947-70E740481C1C}">
                <a14:useLocalDpi xmlns="" xmlns:a14="http://schemas.microsoft.com/office/drawing/2010/main" val="0"/>
              </a:ext>
            </a:extLst>
          </a:blip>
          <a:srcRect t="43950" b="41166"/>
          <a:stretch/>
        </p:blipFill>
        <p:spPr bwMode="auto">
          <a:xfrm>
            <a:off x="0" y="0"/>
            <a:ext cx="6858000" cy="843558"/>
          </a:xfrm>
          <a:prstGeom prst="rect">
            <a:avLst/>
          </a:prstGeom>
          <a:noFill/>
          <a:extLst>
            <a:ext uri="{909E8E84-426E-40DD-AFC4-6F175D3DCCD1}">
              <a14:hiddenFill xmlns="" xmlns:a14="http://schemas.microsoft.com/office/drawing/2010/main">
                <a:solidFill>
                  <a:srgbClr val="FFFFFF"/>
                </a:solidFill>
              </a14:hiddenFill>
            </a:ext>
          </a:extLst>
        </p:spPr>
      </p:pic>
      <p:sp>
        <p:nvSpPr>
          <p:cNvPr id="11" name="Espace réservé du texte 2"/>
          <p:cNvSpPr>
            <a:spLocks noGrp="1"/>
          </p:cNvSpPr>
          <p:nvPr>
            <p:ph type="body" sz="quarter" idx="10" hasCustomPrompt="1"/>
          </p:nvPr>
        </p:nvSpPr>
        <p:spPr>
          <a:xfrm>
            <a:off x="188716" y="195486"/>
            <a:ext cx="6480572" cy="514424"/>
          </a:xfrm>
        </p:spPr>
        <p:txBody>
          <a:bodyPr>
            <a:noAutofit/>
          </a:bodyPr>
          <a:lstStyle>
            <a:lvl1pPr marL="0" indent="0">
              <a:buNone/>
              <a:defRPr sz="2100">
                <a:solidFill>
                  <a:schemeClr val="bg1"/>
                </a:solidFill>
              </a:defRPr>
            </a:lvl1pPr>
          </a:lstStyle>
          <a:p>
            <a:pPr lvl="0"/>
            <a:r>
              <a:rPr lang="fr-FR" dirty="0"/>
              <a:t>Titre de la diapo</a:t>
            </a:r>
          </a:p>
        </p:txBody>
      </p:sp>
      <p:pic>
        <p:nvPicPr>
          <p:cNvPr id="13" name="Shape 43"/>
          <p:cNvPicPr preferRelativeResize="0"/>
          <p:nvPr userDrawn="1"/>
        </p:nvPicPr>
        <p:blipFill>
          <a:blip r:embed="rId4">
            <a:alphaModFix/>
          </a:blip>
          <a:stretch>
            <a:fillRect/>
          </a:stretch>
        </p:blipFill>
        <p:spPr>
          <a:xfrm>
            <a:off x="320968" y="4515966"/>
            <a:ext cx="1523856" cy="545174"/>
          </a:xfrm>
          <a:prstGeom prst="rect">
            <a:avLst/>
          </a:prstGeom>
          <a:noFill/>
          <a:ln>
            <a:noFill/>
          </a:ln>
        </p:spPr>
      </p:pic>
    </p:spTree>
    <p:extLst>
      <p:ext uri="{BB962C8B-B14F-4D97-AF65-F5344CB8AC3E}">
        <p14:creationId xmlns="" xmlns:p14="http://schemas.microsoft.com/office/powerpoint/2010/main" val="2405133931"/>
      </p:ext>
    </p:extLst>
  </p:cSld>
  <p:clrMapOvr>
    <a:masterClrMapping/>
  </p:clrMapOvr>
  <p:extLst>
    <p:ext uri="{DCECCB84-F9BA-43D5-87BE-67443E8EF086}">
      <p15:sldGuideLst xmlns="" xmlns:p15="http://schemas.microsoft.com/office/powerpoint/2012/main">
        <p15:guide id="1" orient="horz" pos="1620" userDrawn="1">
          <p15:clr>
            <a:srgbClr val="FBAE40"/>
          </p15:clr>
        </p15:guide>
        <p15:guide id="2" pos="216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2289" y="1120434"/>
            <a:ext cx="2944695" cy="3323529"/>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6" name="Espace réservé du numéro de diapositive 5"/>
          <p:cNvSpPr>
            <a:spLocks noGrp="1"/>
          </p:cNvSpPr>
          <p:nvPr>
            <p:ph type="sldNum" sz="quarter" idx="12"/>
          </p:nvPr>
        </p:nvSpPr>
        <p:spPr/>
        <p:txBody>
          <a:bodyPr/>
          <a:lstStyle/>
          <a:p>
            <a:fld id="{92E660C2-DA5B-47D6-9300-967979CA6A0E}" type="slidenum">
              <a:rPr lang="fr-FR" smtClean="0"/>
              <a:pPr/>
              <a:t>‹N°›</a:t>
            </a:fld>
            <a:endParaRPr lang="fr-FR"/>
          </a:p>
        </p:txBody>
      </p:sp>
      <p:pic>
        <p:nvPicPr>
          <p:cNvPr id="10" name="Picture 2" descr="https://lh6.googleusercontent.com/N00gNYYgcKcIJWZ5x4-1OR4uMOp5X5fSAub8WcTmSlIMP7LS5SI6ypl_X3qGzDZ7yMKVz7hI90ssMPRnNS8BNfN9GZ0VsL4Za7JLbDRYi56AT4-7Uut_3IyvDJ5vVUQu6cmXERnuxA"/>
          <p:cNvPicPr>
            <a:picLocks noChangeAspect="1" noChangeArrowheads="1"/>
          </p:cNvPicPr>
          <p:nvPr userDrawn="1"/>
        </p:nvPicPr>
        <p:blipFill rotWithShape="1">
          <a:blip r:embed="rId2">
            <a:extLst>
              <a:ext uri="{28A0092B-C50C-407E-A947-70E740481C1C}">
                <a14:useLocalDpi xmlns="" xmlns:a14="http://schemas.microsoft.com/office/drawing/2010/main" val="0"/>
              </a:ext>
            </a:extLst>
          </a:blip>
          <a:srcRect t="43950" b="41166"/>
          <a:stretch/>
        </p:blipFill>
        <p:spPr bwMode="auto">
          <a:xfrm>
            <a:off x="0" y="0"/>
            <a:ext cx="6858000" cy="843558"/>
          </a:xfrm>
          <a:prstGeom prst="rect">
            <a:avLst/>
          </a:prstGeom>
          <a:noFill/>
          <a:extLst>
            <a:ext uri="{909E8E84-426E-40DD-AFC4-6F175D3DCCD1}">
              <a14:hiddenFill xmlns="" xmlns:a14="http://schemas.microsoft.com/office/drawing/2010/main">
                <a:solidFill>
                  <a:srgbClr val="FFFFFF"/>
                </a:solidFill>
              </a14:hiddenFill>
            </a:ext>
          </a:extLst>
        </p:spPr>
      </p:pic>
      <p:sp>
        <p:nvSpPr>
          <p:cNvPr id="11" name="Espace réservé du texte 2"/>
          <p:cNvSpPr>
            <a:spLocks noGrp="1"/>
          </p:cNvSpPr>
          <p:nvPr>
            <p:ph type="body" sz="quarter" idx="10" hasCustomPrompt="1"/>
          </p:nvPr>
        </p:nvSpPr>
        <p:spPr>
          <a:xfrm>
            <a:off x="188716" y="195486"/>
            <a:ext cx="6480572" cy="514424"/>
          </a:xfrm>
        </p:spPr>
        <p:txBody>
          <a:bodyPr>
            <a:noAutofit/>
          </a:bodyPr>
          <a:lstStyle>
            <a:lvl1pPr marL="0" indent="0">
              <a:buNone/>
              <a:defRPr sz="2100">
                <a:solidFill>
                  <a:schemeClr val="bg1"/>
                </a:solidFill>
              </a:defRPr>
            </a:lvl1pPr>
          </a:lstStyle>
          <a:p>
            <a:pPr lvl="0"/>
            <a:r>
              <a:rPr lang="fr-FR" dirty="0"/>
              <a:t>Titre de la diapo</a:t>
            </a:r>
          </a:p>
        </p:txBody>
      </p:sp>
      <p:sp>
        <p:nvSpPr>
          <p:cNvPr id="9" name="Espace réservé du contenu 2"/>
          <p:cNvSpPr>
            <a:spLocks noGrp="1"/>
          </p:cNvSpPr>
          <p:nvPr>
            <p:ph idx="13"/>
          </p:nvPr>
        </p:nvSpPr>
        <p:spPr>
          <a:xfrm>
            <a:off x="3591022" y="1154456"/>
            <a:ext cx="2795495" cy="3323529"/>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12" name="Shape 42"/>
          <p:cNvSpPr txBox="1"/>
          <p:nvPr userDrawn="1"/>
        </p:nvSpPr>
        <p:spPr>
          <a:xfrm>
            <a:off x="1855128" y="4484803"/>
            <a:ext cx="2913001" cy="607500"/>
          </a:xfrm>
          <a:prstGeom prst="rect">
            <a:avLst/>
          </a:prstGeom>
          <a:noFill/>
          <a:ln>
            <a:noFill/>
          </a:ln>
        </p:spPr>
        <p:txBody>
          <a:bodyPr lIns="68569" tIns="68569" rIns="68569" bIns="68569" anchor="t" anchorCtr="0">
            <a:noAutofit/>
          </a:bodyPr>
          <a:lstStyle/>
          <a:p>
            <a:pPr rtl="0">
              <a:lnSpc>
                <a:spcPct val="100000"/>
              </a:lnSpc>
              <a:spcBef>
                <a:spcPts val="0"/>
              </a:spcBef>
              <a:buNone/>
            </a:pPr>
            <a:r>
              <a:rPr lang="en" sz="750" dirty="0">
                <a:solidFill>
                  <a:srgbClr val="F9B200"/>
                </a:solidFill>
                <a:latin typeface="Arial Narrow" panose="020B0606020202030204" pitchFamily="34" charset="0"/>
                <a:ea typeface="Ubuntu Condensed"/>
                <a:cs typeface="Ubuntu Condensed"/>
                <a:sym typeface="Ubuntu Condensed"/>
              </a:rPr>
              <a:t>Le Ciane</a:t>
            </a:r>
            <a:br>
              <a:rPr lang="en" sz="750" dirty="0">
                <a:solidFill>
                  <a:srgbClr val="F9B200"/>
                </a:solidFill>
                <a:latin typeface="Arial Narrow" panose="020B0606020202030204" pitchFamily="34" charset="0"/>
                <a:ea typeface="Ubuntu Condensed"/>
                <a:cs typeface="Ubuntu Condensed"/>
                <a:sym typeface="Ubuntu Condensed"/>
              </a:rPr>
            </a:br>
            <a:r>
              <a:rPr lang="en" sz="750" dirty="0">
                <a:solidFill>
                  <a:srgbClr val="C6C7C8"/>
                </a:solidFill>
                <a:latin typeface="Arial Narrow" panose="020B0606020202030204" pitchFamily="34" charset="0"/>
                <a:ea typeface="Ubuntu Condensed"/>
                <a:cs typeface="Ubuntu Condensed"/>
                <a:sym typeface="Ubuntu Condensed"/>
              </a:rPr>
              <a:t>Collectif interassociatif autour de la naissance</a:t>
            </a:r>
          </a:p>
          <a:p>
            <a:pPr lvl="0" rtl="0">
              <a:lnSpc>
                <a:spcPct val="100000"/>
              </a:lnSpc>
              <a:spcBef>
                <a:spcPts val="375"/>
              </a:spcBef>
              <a:buNone/>
            </a:pPr>
            <a:r>
              <a:rPr lang="en" sz="750" dirty="0">
                <a:solidFill>
                  <a:srgbClr val="F9B200"/>
                </a:solidFill>
                <a:latin typeface="Arial Narrow" panose="020B0606020202030204" pitchFamily="34" charset="0"/>
                <a:ea typeface="Ubuntu Condensed"/>
                <a:cs typeface="Ubuntu Condensed"/>
                <a:sym typeface="Ubuntu Condensed"/>
              </a:rPr>
              <a:t>www.ciane.net</a:t>
            </a:r>
            <a:endParaRPr lang="en" sz="750" dirty="0">
              <a:solidFill>
                <a:srgbClr val="F9B200"/>
              </a:solidFill>
              <a:latin typeface="Arial Narrow" panose="020B0606020202030204" pitchFamily="34" charset="0"/>
              <a:ea typeface="Ubuntu Condensed"/>
              <a:cs typeface="Ubuntu Condensed"/>
              <a:sym typeface="Ubuntu Condensed"/>
              <a:hlinkClick r:id="rId3"/>
            </a:endParaRPr>
          </a:p>
        </p:txBody>
      </p:sp>
      <p:pic>
        <p:nvPicPr>
          <p:cNvPr id="13" name="Shape 43"/>
          <p:cNvPicPr preferRelativeResize="0"/>
          <p:nvPr userDrawn="1"/>
        </p:nvPicPr>
        <p:blipFill>
          <a:blip r:embed="rId4">
            <a:alphaModFix/>
          </a:blip>
          <a:stretch>
            <a:fillRect/>
          </a:stretch>
        </p:blipFill>
        <p:spPr>
          <a:xfrm>
            <a:off x="320968" y="4515966"/>
            <a:ext cx="1523856" cy="545174"/>
          </a:xfrm>
          <a:prstGeom prst="rect">
            <a:avLst/>
          </a:prstGeom>
          <a:noFill/>
          <a:ln>
            <a:noFill/>
          </a:ln>
        </p:spPr>
      </p:pic>
    </p:spTree>
    <p:extLst>
      <p:ext uri="{BB962C8B-B14F-4D97-AF65-F5344CB8AC3E}">
        <p14:creationId xmlns="" xmlns:p14="http://schemas.microsoft.com/office/powerpoint/2010/main" val="1677995923"/>
      </p:ext>
    </p:extLst>
  </p:cSld>
  <p:clrMapOvr>
    <a:masterClrMapping/>
  </p:clrMapOvr>
  <p:extLst>
    <p:ext uri="{DCECCB84-F9BA-43D5-87BE-67443E8EF086}">
      <p15:sldGuideLst xmlns="" xmlns:p15="http://schemas.microsoft.com/office/powerpoint/2012/main">
        <p15:guide id="1" orient="horz" pos="1620" userDrawn="1">
          <p15:clr>
            <a:srgbClr val="FBAE40"/>
          </p15:clr>
        </p15:guide>
        <p15:guide id="2" pos="216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e + image">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2289" y="1120434"/>
            <a:ext cx="2944695" cy="3323529"/>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6" name="Espace réservé du numéro de diapositive 5"/>
          <p:cNvSpPr>
            <a:spLocks noGrp="1"/>
          </p:cNvSpPr>
          <p:nvPr>
            <p:ph type="sldNum" sz="quarter" idx="12"/>
          </p:nvPr>
        </p:nvSpPr>
        <p:spPr/>
        <p:txBody>
          <a:bodyPr/>
          <a:lstStyle/>
          <a:p>
            <a:fld id="{92E660C2-DA5B-47D6-9300-967979CA6A0E}" type="slidenum">
              <a:rPr lang="fr-FR" smtClean="0"/>
              <a:pPr/>
              <a:t>‹N°›</a:t>
            </a:fld>
            <a:endParaRPr lang="fr-FR"/>
          </a:p>
        </p:txBody>
      </p:sp>
      <p:pic>
        <p:nvPicPr>
          <p:cNvPr id="10" name="Picture 2" descr="https://lh6.googleusercontent.com/N00gNYYgcKcIJWZ5x4-1OR4uMOp5X5fSAub8WcTmSlIMP7LS5SI6ypl_X3qGzDZ7yMKVz7hI90ssMPRnNS8BNfN9GZ0VsL4Za7JLbDRYi56AT4-7Uut_3IyvDJ5vVUQu6cmXERnuxA"/>
          <p:cNvPicPr>
            <a:picLocks noChangeAspect="1" noChangeArrowheads="1"/>
          </p:cNvPicPr>
          <p:nvPr userDrawn="1"/>
        </p:nvPicPr>
        <p:blipFill rotWithShape="1">
          <a:blip r:embed="rId2">
            <a:extLst>
              <a:ext uri="{28A0092B-C50C-407E-A947-70E740481C1C}">
                <a14:useLocalDpi xmlns="" xmlns:a14="http://schemas.microsoft.com/office/drawing/2010/main" val="0"/>
              </a:ext>
            </a:extLst>
          </a:blip>
          <a:srcRect t="43950" b="41166"/>
          <a:stretch/>
        </p:blipFill>
        <p:spPr bwMode="auto">
          <a:xfrm>
            <a:off x="0" y="0"/>
            <a:ext cx="6858000" cy="843558"/>
          </a:xfrm>
          <a:prstGeom prst="rect">
            <a:avLst/>
          </a:prstGeom>
          <a:noFill/>
          <a:extLst>
            <a:ext uri="{909E8E84-426E-40DD-AFC4-6F175D3DCCD1}">
              <a14:hiddenFill xmlns="" xmlns:a14="http://schemas.microsoft.com/office/drawing/2010/main">
                <a:solidFill>
                  <a:srgbClr val="FFFFFF"/>
                </a:solidFill>
              </a14:hiddenFill>
            </a:ext>
          </a:extLst>
        </p:spPr>
      </p:pic>
      <p:sp>
        <p:nvSpPr>
          <p:cNvPr id="11" name="Espace réservé du texte 2"/>
          <p:cNvSpPr>
            <a:spLocks noGrp="1"/>
          </p:cNvSpPr>
          <p:nvPr>
            <p:ph type="body" sz="quarter" idx="10" hasCustomPrompt="1"/>
          </p:nvPr>
        </p:nvSpPr>
        <p:spPr>
          <a:xfrm>
            <a:off x="188716" y="195486"/>
            <a:ext cx="6480572" cy="514424"/>
          </a:xfrm>
        </p:spPr>
        <p:txBody>
          <a:bodyPr>
            <a:noAutofit/>
          </a:bodyPr>
          <a:lstStyle>
            <a:lvl1pPr marL="0" indent="0">
              <a:buNone/>
              <a:defRPr sz="2100">
                <a:solidFill>
                  <a:schemeClr val="bg1"/>
                </a:solidFill>
              </a:defRPr>
            </a:lvl1pPr>
          </a:lstStyle>
          <a:p>
            <a:pPr lvl="0"/>
            <a:r>
              <a:rPr lang="fr-FR" dirty="0"/>
              <a:t>Titre de la diapo</a:t>
            </a:r>
          </a:p>
        </p:txBody>
      </p:sp>
      <p:sp>
        <p:nvSpPr>
          <p:cNvPr id="4" name="Espace réservé pour une image  3"/>
          <p:cNvSpPr>
            <a:spLocks noGrp="1"/>
          </p:cNvSpPr>
          <p:nvPr>
            <p:ph type="pic" sz="quarter" idx="14"/>
          </p:nvPr>
        </p:nvSpPr>
        <p:spPr>
          <a:xfrm>
            <a:off x="3590926" y="1131595"/>
            <a:ext cx="2795588" cy="3313113"/>
          </a:xfrm>
        </p:spPr>
        <p:txBody>
          <a:bodyPr/>
          <a:lstStyle/>
          <a:p>
            <a:r>
              <a:rPr lang="fr-FR" smtClean="0"/>
              <a:t>Cliquez sur l'icône pour ajouter une image</a:t>
            </a:r>
            <a:endParaRPr lang="fr-FR"/>
          </a:p>
        </p:txBody>
      </p:sp>
      <p:sp>
        <p:nvSpPr>
          <p:cNvPr id="12" name="Shape 42"/>
          <p:cNvSpPr txBox="1"/>
          <p:nvPr userDrawn="1"/>
        </p:nvSpPr>
        <p:spPr>
          <a:xfrm>
            <a:off x="1855128" y="4484803"/>
            <a:ext cx="2913001" cy="607500"/>
          </a:xfrm>
          <a:prstGeom prst="rect">
            <a:avLst/>
          </a:prstGeom>
          <a:noFill/>
          <a:ln>
            <a:noFill/>
          </a:ln>
        </p:spPr>
        <p:txBody>
          <a:bodyPr lIns="68569" tIns="68569" rIns="68569" bIns="68569" anchor="t" anchorCtr="0">
            <a:noAutofit/>
          </a:bodyPr>
          <a:lstStyle/>
          <a:p>
            <a:pPr rtl="0">
              <a:lnSpc>
                <a:spcPct val="100000"/>
              </a:lnSpc>
              <a:spcBef>
                <a:spcPts val="0"/>
              </a:spcBef>
              <a:buNone/>
            </a:pPr>
            <a:r>
              <a:rPr lang="en" sz="750" dirty="0">
                <a:solidFill>
                  <a:srgbClr val="F9B200"/>
                </a:solidFill>
                <a:latin typeface="Arial Narrow" panose="020B0606020202030204" pitchFamily="34" charset="0"/>
                <a:ea typeface="Ubuntu Condensed"/>
                <a:cs typeface="Ubuntu Condensed"/>
                <a:sym typeface="Ubuntu Condensed"/>
              </a:rPr>
              <a:t>Le Ciane</a:t>
            </a:r>
            <a:br>
              <a:rPr lang="en" sz="750" dirty="0">
                <a:solidFill>
                  <a:srgbClr val="F9B200"/>
                </a:solidFill>
                <a:latin typeface="Arial Narrow" panose="020B0606020202030204" pitchFamily="34" charset="0"/>
                <a:ea typeface="Ubuntu Condensed"/>
                <a:cs typeface="Ubuntu Condensed"/>
                <a:sym typeface="Ubuntu Condensed"/>
              </a:rPr>
            </a:br>
            <a:r>
              <a:rPr lang="en" sz="750" dirty="0">
                <a:solidFill>
                  <a:srgbClr val="C6C7C8"/>
                </a:solidFill>
                <a:latin typeface="Arial Narrow" panose="020B0606020202030204" pitchFamily="34" charset="0"/>
                <a:ea typeface="Ubuntu Condensed"/>
                <a:cs typeface="Ubuntu Condensed"/>
                <a:sym typeface="Ubuntu Condensed"/>
              </a:rPr>
              <a:t>Collectif interassociatif autour de la naissance</a:t>
            </a:r>
          </a:p>
          <a:p>
            <a:pPr lvl="0" rtl="0">
              <a:lnSpc>
                <a:spcPct val="100000"/>
              </a:lnSpc>
              <a:spcBef>
                <a:spcPts val="375"/>
              </a:spcBef>
              <a:buNone/>
            </a:pPr>
            <a:r>
              <a:rPr lang="en" sz="750" dirty="0">
                <a:solidFill>
                  <a:srgbClr val="F9B200"/>
                </a:solidFill>
                <a:latin typeface="Arial Narrow" panose="020B0606020202030204" pitchFamily="34" charset="0"/>
                <a:ea typeface="Ubuntu Condensed"/>
                <a:cs typeface="Ubuntu Condensed"/>
                <a:sym typeface="Ubuntu Condensed"/>
              </a:rPr>
              <a:t>www.ciane.net</a:t>
            </a:r>
            <a:endParaRPr lang="en" sz="750" dirty="0">
              <a:solidFill>
                <a:srgbClr val="F9B200"/>
              </a:solidFill>
              <a:latin typeface="Arial Narrow" panose="020B0606020202030204" pitchFamily="34" charset="0"/>
              <a:ea typeface="Ubuntu Condensed"/>
              <a:cs typeface="Ubuntu Condensed"/>
              <a:sym typeface="Ubuntu Condensed"/>
              <a:hlinkClick r:id="rId3"/>
            </a:endParaRPr>
          </a:p>
        </p:txBody>
      </p:sp>
      <p:pic>
        <p:nvPicPr>
          <p:cNvPr id="13" name="Shape 43"/>
          <p:cNvPicPr preferRelativeResize="0"/>
          <p:nvPr userDrawn="1"/>
        </p:nvPicPr>
        <p:blipFill>
          <a:blip r:embed="rId4">
            <a:alphaModFix/>
          </a:blip>
          <a:stretch>
            <a:fillRect/>
          </a:stretch>
        </p:blipFill>
        <p:spPr>
          <a:xfrm>
            <a:off x="320968" y="4515966"/>
            <a:ext cx="1523856" cy="545174"/>
          </a:xfrm>
          <a:prstGeom prst="rect">
            <a:avLst/>
          </a:prstGeom>
          <a:noFill/>
          <a:ln>
            <a:noFill/>
          </a:ln>
        </p:spPr>
      </p:pic>
    </p:spTree>
    <p:extLst>
      <p:ext uri="{BB962C8B-B14F-4D97-AF65-F5344CB8AC3E}">
        <p14:creationId xmlns="" xmlns:p14="http://schemas.microsoft.com/office/powerpoint/2010/main" val="2564840933"/>
      </p:ext>
    </p:extLst>
  </p:cSld>
  <p:clrMapOvr>
    <a:masterClrMapping/>
  </p:clrMapOvr>
  <p:extLst>
    <p:ext uri="{DCECCB84-F9BA-43D5-87BE-67443E8EF086}">
      <p15:sldGuideLst xmlns="" xmlns:p15="http://schemas.microsoft.com/office/powerpoint/2012/main">
        <p15:guide id="1" orient="horz" pos="1620" userDrawn="1">
          <p15:clr>
            <a:srgbClr val="FBAE40"/>
          </p15:clr>
        </p15:guide>
        <p15:guide id="2" pos="216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e + graphique">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2289" y="1120434"/>
            <a:ext cx="2944695" cy="3323529"/>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6" name="Espace réservé du numéro de diapositive 5"/>
          <p:cNvSpPr>
            <a:spLocks noGrp="1"/>
          </p:cNvSpPr>
          <p:nvPr>
            <p:ph type="sldNum" sz="quarter" idx="12"/>
          </p:nvPr>
        </p:nvSpPr>
        <p:spPr>
          <a:xfrm>
            <a:off x="6386512" y="4767272"/>
            <a:ext cx="444866" cy="274637"/>
          </a:xfrm>
        </p:spPr>
        <p:txBody>
          <a:bodyPr/>
          <a:lstStyle/>
          <a:p>
            <a:fld id="{92E660C2-DA5B-47D6-9300-967979CA6A0E}" type="slidenum">
              <a:rPr lang="fr-FR" smtClean="0"/>
              <a:pPr/>
              <a:t>‹N°›</a:t>
            </a:fld>
            <a:endParaRPr lang="fr-FR"/>
          </a:p>
        </p:txBody>
      </p:sp>
      <p:pic>
        <p:nvPicPr>
          <p:cNvPr id="10" name="Picture 2" descr="https://lh6.googleusercontent.com/N00gNYYgcKcIJWZ5x4-1OR4uMOp5X5fSAub8WcTmSlIMP7LS5SI6ypl_X3qGzDZ7yMKVz7hI90ssMPRnNS8BNfN9GZ0VsL4Za7JLbDRYi56AT4-7Uut_3IyvDJ5vVUQu6cmXERnuxA"/>
          <p:cNvPicPr>
            <a:picLocks noChangeAspect="1" noChangeArrowheads="1"/>
          </p:cNvPicPr>
          <p:nvPr userDrawn="1"/>
        </p:nvPicPr>
        <p:blipFill rotWithShape="1">
          <a:blip r:embed="rId2">
            <a:extLst>
              <a:ext uri="{28A0092B-C50C-407E-A947-70E740481C1C}">
                <a14:useLocalDpi xmlns="" xmlns:a14="http://schemas.microsoft.com/office/drawing/2010/main" val="0"/>
              </a:ext>
            </a:extLst>
          </a:blip>
          <a:srcRect t="43950" b="41166"/>
          <a:stretch/>
        </p:blipFill>
        <p:spPr bwMode="auto">
          <a:xfrm>
            <a:off x="0" y="0"/>
            <a:ext cx="6858000" cy="843558"/>
          </a:xfrm>
          <a:prstGeom prst="rect">
            <a:avLst/>
          </a:prstGeom>
          <a:noFill/>
          <a:extLst>
            <a:ext uri="{909E8E84-426E-40DD-AFC4-6F175D3DCCD1}">
              <a14:hiddenFill xmlns="" xmlns:a14="http://schemas.microsoft.com/office/drawing/2010/main">
                <a:solidFill>
                  <a:srgbClr val="FFFFFF"/>
                </a:solidFill>
              </a14:hiddenFill>
            </a:ext>
          </a:extLst>
        </p:spPr>
      </p:pic>
      <p:sp>
        <p:nvSpPr>
          <p:cNvPr id="11" name="Espace réservé du texte 2"/>
          <p:cNvSpPr>
            <a:spLocks noGrp="1"/>
          </p:cNvSpPr>
          <p:nvPr>
            <p:ph type="body" sz="quarter" idx="10" hasCustomPrompt="1"/>
          </p:nvPr>
        </p:nvSpPr>
        <p:spPr>
          <a:xfrm>
            <a:off x="188716" y="195486"/>
            <a:ext cx="6480572" cy="514424"/>
          </a:xfrm>
        </p:spPr>
        <p:txBody>
          <a:bodyPr>
            <a:noAutofit/>
          </a:bodyPr>
          <a:lstStyle>
            <a:lvl1pPr marL="0" indent="0">
              <a:buNone/>
              <a:defRPr sz="2100">
                <a:solidFill>
                  <a:schemeClr val="bg1"/>
                </a:solidFill>
              </a:defRPr>
            </a:lvl1pPr>
          </a:lstStyle>
          <a:p>
            <a:pPr lvl="0"/>
            <a:r>
              <a:rPr lang="fr-FR" dirty="0"/>
              <a:t>Titre de la diapo</a:t>
            </a:r>
          </a:p>
        </p:txBody>
      </p:sp>
      <p:sp>
        <p:nvSpPr>
          <p:cNvPr id="5" name="Espace réservé du graphique 4"/>
          <p:cNvSpPr>
            <a:spLocks noGrp="1"/>
          </p:cNvSpPr>
          <p:nvPr>
            <p:ph type="chart" sz="quarter" idx="15"/>
          </p:nvPr>
        </p:nvSpPr>
        <p:spPr>
          <a:xfrm>
            <a:off x="3590926" y="1131590"/>
            <a:ext cx="2795588" cy="3322638"/>
          </a:xfrm>
        </p:spPr>
        <p:txBody>
          <a:bodyPr/>
          <a:lstStyle/>
          <a:p>
            <a:r>
              <a:rPr lang="fr-FR" smtClean="0"/>
              <a:t>Cliquez sur l'icône pour ajouter un graphique</a:t>
            </a:r>
            <a:endParaRPr lang="fr-FR"/>
          </a:p>
        </p:txBody>
      </p:sp>
      <p:sp>
        <p:nvSpPr>
          <p:cNvPr id="12" name="Shape 42"/>
          <p:cNvSpPr txBox="1"/>
          <p:nvPr userDrawn="1"/>
        </p:nvSpPr>
        <p:spPr>
          <a:xfrm>
            <a:off x="1855128" y="4484803"/>
            <a:ext cx="2913001" cy="607500"/>
          </a:xfrm>
          <a:prstGeom prst="rect">
            <a:avLst/>
          </a:prstGeom>
          <a:noFill/>
          <a:ln>
            <a:noFill/>
          </a:ln>
        </p:spPr>
        <p:txBody>
          <a:bodyPr lIns="68569" tIns="68569" rIns="68569" bIns="68569" anchor="t" anchorCtr="0">
            <a:noAutofit/>
          </a:bodyPr>
          <a:lstStyle/>
          <a:p>
            <a:pPr rtl="0">
              <a:lnSpc>
                <a:spcPct val="100000"/>
              </a:lnSpc>
              <a:spcBef>
                <a:spcPts val="0"/>
              </a:spcBef>
              <a:buNone/>
            </a:pPr>
            <a:r>
              <a:rPr lang="en" sz="750" dirty="0">
                <a:solidFill>
                  <a:srgbClr val="F9B200"/>
                </a:solidFill>
                <a:latin typeface="Arial Narrow" panose="020B0606020202030204" pitchFamily="34" charset="0"/>
                <a:ea typeface="Ubuntu Condensed"/>
                <a:cs typeface="Ubuntu Condensed"/>
                <a:sym typeface="Ubuntu Condensed"/>
              </a:rPr>
              <a:t>Le Ciane</a:t>
            </a:r>
            <a:br>
              <a:rPr lang="en" sz="750" dirty="0">
                <a:solidFill>
                  <a:srgbClr val="F9B200"/>
                </a:solidFill>
                <a:latin typeface="Arial Narrow" panose="020B0606020202030204" pitchFamily="34" charset="0"/>
                <a:ea typeface="Ubuntu Condensed"/>
                <a:cs typeface="Ubuntu Condensed"/>
                <a:sym typeface="Ubuntu Condensed"/>
              </a:rPr>
            </a:br>
            <a:r>
              <a:rPr lang="en" sz="750" dirty="0">
                <a:solidFill>
                  <a:srgbClr val="C6C7C8"/>
                </a:solidFill>
                <a:latin typeface="Arial Narrow" panose="020B0606020202030204" pitchFamily="34" charset="0"/>
                <a:ea typeface="Ubuntu Condensed"/>
                <a:cs typeface="Ubuntu Condensed"/>
                <a:sym typeface="Ubuntu Condensed"/>
              </a:rPr>
              <a:t>Collectif interassociatif autour de la naissance</a:t>
            </a:r>
          </a:p>
          <a:p>
            <a:pPr lvl="0" rtl="0">
              <a:lnSpc>
                <a:spcPct val="100000"/>
              </a:lnSpc>
              <a:spcBef>
                <a:spcPts val="375"/>
              </a:spcBef>
              <a:buNone/>
            </a:pPr>
            <a:r>
              <a:rPr lang="en" sz="750" dirty="0">
                <a:solidFill>
                  <a:srgbClr val="F9B200"/>
                </a:solidFill>
                <a:latin typeface="Arial Narrow" panose="020B0606020202030204" pitchFamily="34" charset="0"/>
                <a:ea typeface="Ubuntu Condensed"/>
                <a:cs typeface="Ubuntu Condensed"/>
                <a:sym typeface="Ubuntu Condensed"/>
              </a:rPr>
              <a:t>www.ciane.net</a:t>
            </a:r>
            <a:endParaRPr lang="en" sz="750" dirty="0">
              <a:solidFill>
                <a:srgbClr val="F9B200"/>
              </a:solidFill>
              <a:latin typeface="Arial Narrow" panose="020B0606020202030204" pitchFamily="34" charset="0"/>
              <a:ea typeface="Ubuntu Condensed"/>
              <a:cs typeface="Ubuntu Condensed"/>
              <a:sym typeface="Ubuntu Condensed"/>
              <a:hlinkClick r:id="rId3"/>
            </a:endParaRPr>
          </a:p>
        </p:txBody>
      </p:sp>
      <p:pic>
        <p:nvPicPr>
          <p:cNvPr id="13" name="Shape 43"/>
          <p:cNvPicPr preferRelativeResize="0"/>
          <p:nvPr userDrawn="1"/>
        </p:nvPicPr>
        <p:blipFill>
          <a:blip r:embed="rId4">
            <a:alphaModFix/>
          </a:blip>
          <a:stretch>
            <a:fillRect/>
          </a:stretch>
        </p:blipFill>
        <p:spPr>
          <a:xfrm>
            <a:off x="320968" y="4515966"/>
            <a:ext cx="1523856" cy="545174"/>
          </a:xfrm>
          <a:prstGeom prst="rect">
            <a:avLst/>
          </a:prstGeom>
          <a:noFill/>
          <a:ln>
            <a:noFill/>
          </a:ln>
        </p:spPr>
      </p:pic>
    </p:spTree>
    <p:extLst>
      <p:ext uri="{BB962C8B-B14F-4D97-AF65-F5344CB8AC3E}">
        <p14:creationId xmlns="" xmlns:p14="http://schemas.microsoft.com/office/powerpoint/2010/main" val="494635588"/>
      </p:ext>
    </p:extLst>
  </p:cSld>
  <p:clrMapOvr>
    <a:masterClrMapping/>
  </p:clrMapOvr>
  <p:extLst>
    <p:ext uri="{DCECCB84-F9BA-43D5-87BE-67443E8EF086}">
      <p15:sldGuideLst xmlns="" xmlns:p15="http://schemas.microsoft.com/office/powerpoint/2012/main">
        <p15:guide id="1" orient="horz" pos="1620" userDrawn="1">
          <p15:clr>
            <a:srgbClr val="FBAE40"/>
          </p15:clr>
        </p15:guide>
        <p15:guide id="2" pos="216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e + tableau">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2289" y="1120434"/>
            <a:ext cx="2944695" cy="3323529"/>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6" name="Espace réservé du numéro de diapositive 5"/>
          <p:cNvSpPr>
            <a:spLocks noGrp="1"/>
          </p:cNvSpPr>
          <p:nvPr>
            <p:ph type="sldNum" sz="quarter" idx="12"/>
          </p:nvPr>
        </p:nvSpPr>
        <p:spPr/>
        <p:txBody>
          <a:bodyPr/>
          <a:lstStyle/>
          <a:p>
            <a:fld id="{92E660C2-DA5B-47D6-9300-967979CA6A0E}" type="slidenum">
              <a:rPr lang="fr-FR" smtClean="0"/>
              <a:pPr/>
              <a:t>‹N°›</a:t>
            </a:fld>
            <a:endParaRPr lang="fr-FR"/>
          </a:p>
        </p:txBody>
      </p:sp>
      <p:pic>
        <p:nvPicPr>
          <p:cNvPr id="10" name="Picture 2" descr="https://lh6.googleusercontent.com/N00gNYYgcKcIJWZ5x4-1OR4uMOp5X5fSAub8WcTmSlIMP7LS5SI6ypl_X3qGzDZ7yMKVz7hI90ssMPRnNS8BNfN9GZ0VsL4Za7JLbDRYi56AT4-7Uut_3IyvDJ5vVUQu6cmXERnuxA"/>
          <p:cNvPicPr>
            <a:picLocks noChangeAspect="1" noChangeArrowheads="1"/>
          </p:cNvPicPr>
          <p:nvPr userDrawn="1"/>
        </p:nvPicPr>
        <p:blipFill rotWithShape="1">
          <a:blip r:embed="rId2">
            <a:extLst>
              <a:ext uri="{28A0092B-C50C-407E-A947-70E740481C1C}">
                <a14:useLocalDpi xmlns="" xmlns:a14="http://schemas.microsoft.com/office/drawing/2010/main" val="0"/>
              </a:ext>
            </a:extLst>
          </a:blip>
          <a:srcRect t="43950" b="41166"/>
          <a:stretch/>
        </p:blipFill>
        <p:spPr bwMode="auto">
          <a:xfrm>
            <a:off x="0" y="0"/>
            <a:ext cx="6858000" cy="843558"/>
          </a:xfrm>
          <a:prstGeom prst="rect">
            <a:avLst/>
          </a:prstGeom>
          <a:noFill/>
          <a:extLst>
            <a:ext uri="{909E8E84-426E-40DD-AFC4-6F175D3DCCD1}">
              <a14:hiddenFill xmlns="" xmlns:a14="http://schemas.microsoft.com/office/drawing/2010/main">
                <a:solidFill>
                  <a:srgbClr val="FFFFFF"/>
                </a:solidFill>
              </a14:hiddenFill>
            </a:ext>
          </a:extLst>
        </p:spPr>
      </p:pic>
      <p:sp>
        <p:nvSpPr>
          <p:cNvPr id="11" name="Espace réservé du texte 2"/>
          <p:cNvSpPr>
            <a:spLocks noGrp="1"/>
          </p:cNvSpPr>
          <p:nvPr>
            <p:ph type="body" sz="quarter" idx="10" hasCustomPrompt="1"/>
          </p:nvPr>
        </p:nvSpPr>
        <p:spPr>
          <a:xfrm>
            <a:off x="188716" y="195486"/>
            <a:ext cx="6480572" cy="514424"/>
          </a:xfrm>
        </p:spPr>
        <p:txBody>
          <a:bodyPr>
            <a:noAutofit/>
          </a:bodyPr>
          <a:lstStyle>
            <a:lvl1pPr marL="0" indent="0">
              <a:buNone/>
              <a:defRPr sz="2100">
                <a:solidFill>
                  <a:schemeClr val="bg1"/>
                </a:solidFill>
              </a:defRPr>
            </a:lvl1pPr>
          </a:lstStyle>
          <a:p>
            <a:pPr lvl="0"/>
            <a:r>
              <a:rPr lang="fr-FR" dirty="0"/>
              <a:t>Titre de la diapo</a:t>
            </a:r>
          </a:p>
        </p:txBody>
      </p:sp>
      <p:sp>
        <p:nvSpPr>
          <p:cNvPr id="4" name="Espace réservé du tableau 3"/>
          <p:cNvSpPr>
            <a:spLocks noGrp="1"/>
          </p:cNvSpPr>
          <p:nvPr>
            <p:ph type="tbl" sz="quarter" idx="16"/>
          </p:nvPr>
        </p:nvSpPr>
        <p:spPr>
          <a:xfrm>
            <a:off x="3590926" y="1121330"/>
            <a:ext cx="2795588" cy="3322637"/>
          </a:xfrm>
        </p:spPr>
        <p:txBody>
          <a:bodyPr/>
          <a:lstStyle/>
          <a:p>
            <a:r>
              <a:rPr lang="fr-FR" smtClean="0"/>
              <a:t>Cliquez sur l'icône pour ajouter un tableau</a:t>
            </a:r>
            <a:endParaRPr lang="fr-FR"/>
          </a:p>
        </p:txBody>
      </p:sp>
      <p:sp>
        <p:nvSpPr>
          <p:cNvPr id="12" name="Shape 42"/>
          <p:cNvSpPr txBox="1"/>
          <p:nvPr userDrawn="1"/>
        </p:nvSpPr>
        <p:spPr>
          <a:xfrm>
            <a:off x="1855128" y="4484803"/>
            <a:ext cx="2913001" cy="607500"/>
          </a:xfrm>
          <a:prstGeom prst="rect">
            <a:avLst/>
          </a:prstGeom>
          <a:noFill/>
          <a:ln>
            <a:noFill/>
          </a:ln>
        </p:spPr>
        <p:txBody>
          <a:bodyPr lIns="68569" tIns="68569" rIns="68569" bIns="68569" anchor="t" anchorCtr="0">
            <a:noAutofit/>
          </a:bodyPr>
          <a:lstStyle/>
          <a:p>
            <a:pPr rtl="0">
              <a:lnSpc>
                <a:spcPct val="100000"/>
              </a:lnSpc>
              <a:spcBef>
                <a:spcPts val="0"/>
              </a:spcBef>
              <a:buNone/>
            </a:pPr>
            <a:r>
              <a:rPr lang="en" sz="750" dirty="0">
                <a:solidFill>
                  <a:srgbClr val="F9B200"/>
                </a:solidFill>
                <a:latin typeface="Arial Narrow" panose="020B0606020202030204" pitchFamily="34" charset="0"/>
                <a:ea typeface="Ubuntu Condensed"/>
                <a:cs typeface="Ubuntu Condensed"/>
                <a:sym typeface="Ubuntu Condensed"/>
              </a:rPr>
              <a:t>Le Ciane</a:t>
            </a:r>
            <a:br>
              <a:rPr lang="en" sz="750" dirty="0">
                <a:solidFill>
                  <a:srgbClr val="F9B200"/>
                </a:solidFill>
                <a:latin typeface="Arial Narrow" panose="020B0606020202030204" pitchFamily="34" charset="0"/>
                <a:ea typeface="Ubuntu Condensed"/>
                <a:cs typeface="Ubuntu Condensed"/>
                <a:sym typeface="Ubuntu Condensed"/>
              </a:rPr>
            </a:br>
            <a:r>
              <a:rPr lang="en" sz="750" dirty="0">
                <a:solidFill>
                  <a:srgbClr val="C6C7C8"/>
                </a:solidFill>
                <a:latin typeface="Arial Narrow" panose="020B0606020202030204" pitchFamily="34" charset="0"/>
                <a:ea typeface="Ubuntu Condensed"/>
                <a:cs typeface="Ubuntu Condensed"/>
                <a:sym typeface="Ubuntu Condensed"/>
              </a:rPr>
              <a:t>Collectif interassociatif autour de la naissance</a:t>
            </a:r>
          </a:p>
          <a:p>
            <a:pPr lvl="0" rtl="0">
              <a:lnSpc>
                <a:spcPct val="100000"/>
              </a:lnSpc>
              <a:spcBef>
                <a:spcPts val="375"/>
              </a:spcBef>
              <a:buNone/>
            </a:pPr>
            <a:r>
              <a:rPr lang="en" sz="750" dirty="0">
                <a:solidFill>
                  <a:srgbClr val="F9B200"/>
                </a:solidFill>
                <a:latin typeface="Arial Narrow" panose="020B0606020202030204" pitchFamily="34" charset="0"/>
                <a:ea typeface="Ubuntu Condensed"/>
                <a:cs typeface="Ubuntu Condensed"/>
                <a:sym typeface="Ubuntu Condensed"/>
              </a:rPr>
              <a:t>www.ciane.net</a:t>
            </a:r>
            <a:endParaRPr lang="en" sz="750" dirty="0">
              <a:solidFill>
                <a:srgbClr val="F9B200"/>
              </a:solidFill>
              <a:latin typeface="Arial Narrow" panose="020B0606020202030204" pitchFamily="34" charset="0"/>
              <a:ea typeface="Ubuntu Condensed"/>
              <a:cs typeface="Ubuntu Condensed"/>
              <a:sym typeface="Ubuntu Condensed"/>
              <a:hlinkClick r:id="rId3"/>
            </a:endParaRPr>
          </a:p>
        </p:txBody>
      </p:sp>
      <p:pic>
        <p:nvPicPr>
          <p:cNvPr id="13" name="Shape 43"/>
          <p:cNvPicPr preferRelativeResize="0"/>
          <p:nvPr userDrawn="1"/>
        </p:nvPicPr>
        <p:blipFill>
          <a:blip r:embed="rId4">
            <a:alphaModFix/>
          </a:blip>
          <a:stretch>
            <a:fillRect/>
          </a:stretch>
        </p:blipFill>
        <p:spPr>
          <a:xfrm>
            <a:off x="320968" y="4515966"/>
            <a:ext cx="1523856" cy="545174"/>
          </a:xfrm>
          <a:prstGeom prst="rect">
            <a:avLst/>
          </a:prstGeom>
          <a:noFill/>
          <a:ln>
            <a:noFill/>
          </a:ln>
        </p:spPr>
      </p:pic>
    </p:spTree>
    <p:extLst>
      <p:ext uri="{BB962C8B-B14F-4D97-AF65-F5344CB8AC3E}">
        <p14:creationId xmlns="" xmlns:p14="http://schemas.microsoft.com/office/powerpoint/2010/main" val="1754303763"/>
      </p:ext>
    </p:extLst>
  </p:cSld>
  <p:clrMapOvr>
    <a:masterClrMapping/>
  </p:clrMapOvr>
  <p:extLst>
    <p:ext uri="{DCECCB84-F9BA-43D5-87BE-67443E8EF086}">
      <p15:sldGuideLst xmlns="" xmlns:p15="http://schemas.microsoft.com/office/powerpoint/2012/main">
        <p15:guide id="1" orient="horz" pos="1620" userDrawn="1">
          <p15:clr>
            <a:srgbClr val="FBAE40"/>
          </p15:clr>
        </p15:guide>
        <p15:guide id="2" pos="216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2289" y="1120434"/>
            <a:ext cx="1702557" cy="3323529"/>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6" name="Espace réservé du numéro de diapositive 5"/>
          <p:cNvSpPr>
            <a:spLocks noGrp="1"/>
          </p:cNvSpPr>
          <p:nvPr>
            <p:ph type="sldNum" sz="quarter" idx="12"/>
          </p:nvPr>
        </p:nvSpPr>
        <p:spPr/>
        <p:txBody>
          <a:bodyPr/>
          <a:lstStyle/>
          <a:p>
            <a:fld id="{92E660C2-DA5B-47D6-9300-967979CA6A0E}" type="slidenum">
              <a:rPr lang="fr-FR" smtClean="0"/>
              <a:pPr/>
              <a:t>‹N°›</a:t>
            </a:fld>
            <a:endParaRPr lang="fr-FR"/>
          </a:p>
        </p:txBody>
      </p:sp>
      <p:pic>
        <p:nvPicPr>
          <p:cNvPr id="10" name="Picture 2" descr="https://lh6.googleusercontent.com/N00gNYYgcKcIJWZ5x4-1OR4uMOp5X5fSAub8WcTmSlIMP7LS5SI6ypl_X3qGzDZ7yMKVz7hI90ssMPRnNS8BNfN9GZ0VsL4Za7JLbDRYi56AT4-7Uut_3IyvDJ5vVUQu6cmXERnuxA"/>
          <p:cNvPicPr>
            <a:picLocks noChangeAspect="1" noChangeArrowheads="1"/>
          </p:cNvPicPr>
          <p:nvPr userDrawn="1"/>
        </p:nvPicPr>
        <p:blipFill rotWithShape="1">
          <a:blip r:embed="rId2">
            <a:extLst>
              <a:ext uri="{28A0092B-C50C-407E-A947-70E740481C1C}">
                <a14:useLocalDpi xmlns="" xmlns:a14="http://schemas.microsoft.com/office/drawing/2010/main" val="0"/>
              </a:ext>
            </a:extLst>
          </a:blip>
          <a:srcRect t="43950" b="41166"/>
          <a:stretch/>
        </p:blipFill>
        <p:spPr bwMode="auto">
          <a:xfrm>
            <a:off x="0" y="0"/>
            <a:ext cx="6858000" cy="843558"/>
          </a:xfrm>
          <a:prstGeom prst="rect">
            <a:avLst/>
          </a:prstGeom>
          <a:noFill/>
          <a:extLst>
            <a:ext uri="{909E8E84-426E-40DD-AFC4-6F175D3DCCD1}">
              <a14:hiddenFill xmlns="" xmlns:a14="http://schemas.microsoft.com/office/drawing/2010/main">
                <a:solidFill>
                  <a:srgbClr val="FFFFFF"/>
                </a:solidFill>
              </a14:hiddenFill>
            </a:ext>
          </a:extLst>
        </p:spPr>
      </p:pic>
      <p:sp>
        <p:nvSpPr>
          <p:cNvPr id="11" name="Espace réservé du texte 2"/>
          <p:cNvSpPr>
            <a:spLocks noGrp="1"/>
          </p:cNvSpPr>
          <p:nvPr>
            <p:ph type="body" sz="quarter" idx="10" hasCustomPrompt="1"/>
          </p:nvPr>
        </p:nvSpPr>
        <p:spPr>
          <a:xfrm>
            <a:off x="188716" y="195486"/>
            <a:ext cx="6480572" cy="514424"/>
          </a:xfrm>
        </p:spPr>
        <p:txBody>
          <a:bodyPr>
            <a:noAutofit/>
          </a:bodyPr>
          <a:lstStyle>
            <a:lvl1pPr marL="0" indent="0">
              <a:buNone/>
              <a:defRPr sz="2100">
                <a:solidFill>
                  <a:schemeClr val="bg1"/>
                </a:solidFill>
              </a:defRPr>
            </a:lvl1pPr>
          </a:lstStyle>
          <a:p>
            <a:pPr lvl="0"/>
            <a:r>
              <a:rPr lang="fr-FR" dirty="0"/>
              <a:t>Titre de la diapo</a:t>
            </a:r>
          </a:p>
        </p:txBody>
      </p:sp>
      <p:sp>
        <p:nvSpPr>
          <p:cNvPr id="15" name="Espace réservé du contenu 2"/>
          <p:cNvSpPr>
            <a:spLocks noGrp="1"/>
          </p:cNvSpPr>
          <p:nvPr>
            <p:ph idx="13"/>
          </p:nvPr>
        </p:nvSpPr>
        <p:spPr>
          <a:xfrm>
            <a:off x="2483315" y="1120434"/>
            <a:ext cx="1702557" cy="3323529"/>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16" name="Espace réservé du contenu 2"/>
          <p:cNvSpPr>
            <a:spLocks noGrp="1"/>
          </p:cNvSpPr>
          <p:nvPr>
            <p:ph idx="14"/>
          </p:nvPr>
        </p:nvSpPr>
        <p:spPr>
          <a:xfrm>
            <a:off x="4685957" y="1143655"/>
            <a:ext cx="1702557" cy="3323529"/>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17" name="Shape 42"/>
          <p:cNvSpPr txBox="1"/>
          <p:nvPr userDrawn="1"/>
        </p:nvSpPr>
        <p:spPr>
          <a:xfrm>
            <a:off x="1855128" y="4484803"/>
            <a:ext cx="2913001" cy="607500"/>
          </a:xfrm>
          <a:prstGeom prst="rect">
            <a:avLst/>
          </a:prstGeom>
          <a:noFill/>
          <a:ln>
            <a:noFill/>
          </a:ln>
        </p:spPr>
        <p:txBody>
          <a:bodyPr lIns="68569" tIns="68569" rIns="68569" bIns="68569" anchor="t" anchorCtr="0">
            <a:noAutofit/>
          </a:bodyPr>
          <a:lstStyle/>
          <a:p>
            <a:pPr rtl="0">
              <a:lnSpc>
                <a:spcPct val="100000"/>
              </a:lnSpc>
              <a:spcBef>
                <a:spcPts val="0"/>
              </a:spcBef>
              <a:buNone/>
            </a:pPr>
            <a:r>
              <a:rPr lang="en" sz="750" dirty="0">
                <a:solidFill>
                  <a:srgbClr val="F9B200"/>
                </a:solidFill>
                <a:latin typeface="Arial Narrow" panose="020B0606020202030204" pitchFamily="34" charset="0"/>
                <a:ea typeface="Ubuntu Condensed"/>
                <a:cs typeface="Ubuntu Condensed"/>
                <a:sym typeface="Ubuntu Condensed"/>
              </a:rPr>
              <a:t>Le Ciane</a:t>
            </a:r>
            <a:br>
              <a:rPr lang="en" sz="750" dirty="0">
                <a:solidFill>
                  <a:srgbClr val="F9B200"/>
                </a:solidFill>
                <a:latin typeface="Arial Narrow" panose="020B0606020202030204" pitchFamily="34" charset="0"/>
                <a:ea typeface="Ubuntu Condensed"/>
                <a:cs typeface="Ubuntu Condensed"/>
                <a:sym typeface="Ubuntu Condensed"/>
              </a:rPr>
            </a:br>
            <a:r>
              <a:rPr lang="en" sz="750" dirty="0">
                <a:solidFill>
                  <a:srgbClr val="C6C7C8"/>
                </a:solidFill>
                <a:latin typeface="Arial Narrow" panose="020B0606020202030204" pitchFamily="34" charset="0"/>
                <a:ea typeface="Ubuntu Condensed"/>
                <a:cs typeface="Ubuntu Condensed"/>
                <a:sym typeface="Ubuntu Condensed"/>
              </a:rPr>
              <a:t>Collectif interassociatif autour de la naissance</a:t>
            </a:r>
          </a:p>
          <a:p>
            <a:pPr lvl="0" rtl="0">
              <a:lnSpc>
                <a:spcPct val="100000"/>
              </a:lnSpc>
              <a:spcBef>
                <a:spcPts val="375"/>
              </a:spcBef>
              <a:buNone/>
            </a:pPr>
            <a:r>
              <a:rPr lang="en" sz="750" dirty="0">
                <a:solidFill>
                  <a:srgbClr val="F9B200"/>
                </a:solidFill>
                <a:latin typeface="Arial Narrow" panose="020B0606020202030204" pitchFamily="34" charset="0"/>
                <a:ea typeface="Ubuntu Condensed"/>
                <a:cs typeface="Ubuntu Condensed"/>
                <a:sym typeface="Ubuntu Condensed"/>
              </a:rPr>
              <a:t>www.ciane.net</a:t>
            </a:r>
            <a:endParaRPr lang="en" sz="750" dirty="0">
              <a:solidFill>
                <a:srgbClr val="F9B200"/>
              </a:solidFill>
              <a:latin typeface="Arial Narrow" panose="020B0606020202030204" pitchFamily="34" charset="0"/>
              <a:ea typeface="Ubuntu Condensed"/>
              <a:cs typeface="Ubuntu Condensed"/>
              <a:sym typeface="Ubuntu Condensed"/>
              <a:hlinkClick r:id="rId3"/>
            </a:endParaRPr>
          </a:p>
        </p:txBody>
      </p:sp>
      <p:pic>
        <p:nvPicPr>
          <p:cNvPr id="18" name="Shape 43"/>
          <p:cNvPicPr preferRelativeResize="0"/>
          <p:nvPr userDrawn="1"/>
        </p:nvPicPr>
        <p:blipFill>
          <a:blip r:embed="rId4">
            <a:alphaModFix/>
          </a:blip>
          <a:stretch>
            <a:fillRect/>
          </a:stretch>
        </p:blipFill>
        <p:spPr>
          <a:xfrm>
            <a:off x="320968" y="4515966"/>
            <a:ext cx="1523856" cy="545174"/>
          </a:xfrm>
          <a:prstGeom prst="rect">
            <a:avLst/>
          </a:prstGeom>
          <a:noFill/>
          <a:ln>
            <a:noFill/>
          </a:ln>
        </p:spPr>
      </p:pic>
    </p:spTree>
    <p:extLst>
      <p:ext uri="{BB962C8B-B14F-4D97-AF65-F5344CB8AC3E}">
        <p14:creationId xmlns="" xmlns:p14="http://schemas.microsoft.com/office/powerpoint/2010/main" val="1942483503"/>
      </p:ext>
    </p:extLst>
  </p:cSld>
  <p:clrMapOvr>
    <a:masterClrMapping/>
  </p:clrMapOvr>
  <p:extLst>
    <p:ext uri="{DCECCB84-F9BA-43D5-87BE-67443E8EF086}">
      <p15:sldGuideLst xmlns="" xmlns:p15="http://schemas.microsoft.com/office/powerpoint/2012/main">
        <p15:guide id="1" orient="horz" pos="1620" userDrawn="1">
          <p15:clr>
            <a:srgbClr val="FBAE40"/>
          </p15:clr>
        </p15:guide>
        <p15:guide id="2" pos="216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egende + image">
    <p:spTree>
      <p:nvGrpSpPr>
        <p:cNvPr id="1" name=""/>
        <p:cNvGrpSpPr/>
        <p:nvPr/>
      </p:nvGrpSpPr>
      <p:grpSpPr>
        <a:xfrm>
          <a:off x="0" y="0"/>
          <a:ext cx="0" cy="0"/>
          <a:chOff x="0" y="0"/>
          <a:chExt cx="0" cy="0"/>
        </a:xfrm>
      </p:grpSpPr>
      <p:sp>
        <p:nvSpPr>
          <p:cNvPr id="7" name="Espace réservé du numéro de diapositive 6"/>
          <p:cNvSpPr>
            <a:spLocks noGrp="1"/>
          </p:cNvSpPr>
          <p:nvPr>
            <p:ph type="sldNum" sz="quarter" idx="12"/>
          </p:nvPr>
        </p:nvSpPr>
        <p:spPr/>
        <p:txBody>
          <a:bodyPr/>
          <a:lstStyle/>
          <a:p>
            <a:fld id="{92E660C2-DA5B-47D6-9300-967979CA6A0E}" type="slidenum">
              <a:rPr lang="fr-FR" smtClean="0"/>
              <a:pPr/>
              <a:t>‹N°›</a:t>
            </a:fld>
            <a:endParaRPr lang="fr-FR"/>
          </a:p>
        </p:txBody>
      </p:sp>
      <p:sp>
        <p:nvSpPr>
          <p:cNvPr id="14" name="Espace réservé pour une image  2"/>
          <p:cNvSpPr>
            <a:spLocks noGrp="1"/>
          </p:cNvSpPr>
          <p:nvPr>
            <p:ph type="pic" idx="1"/>
          </p:nvPr>
        </p:nvSpPr>
        <p:spPr>
          <a:xfrm>
            <a:off x="2915845" y="741372"/>
            <a:ext cx="3471863" cy="3654425"/>
          </a:xfrm>
        </p:spPr>
        <p:txBody>
          <a:bodyPr/>
          <a:lstStyle>
            <a:lvl1pPr marL="0" indent="0">
              <a:buNone/>
              <a:defRPr sz="2400"/>
            </a:lvl1pPr>
            <a:lvl2pPr marL="342875" indent="0">
              <a:buNone/>
              <a:defRPr sz="2100"/>
            </a:lvl2pPr>
            <a:lvl3pPr marL="685749" indent="0">
              <a:buNone/>
              <a:defRPr sz="1800"/>
            </a:lvl3pPr>
            <a:lvl4pPr marL="1028624" indent="0">
              <a:buNone/>
              <a:defRPr sz="1500"/>
            </a:lvl4pPr>
            <a:lvl5pPr marL="1371498" indent="0">
              <a:buNone/>
              <a:defRPr sz="1500"/>
            </a:lvl5pPr>
            <a:lvl6pPr marL="1714373" indent="0">
              <a:buNone/>
              <a:defRPr sz="1500"/>
            </a:lvl6pPr>
            <a:lvl7pPr marL="2057246" indent="0">
              <a:buNone/>
              <a:defRPr sz="1500"/>
            </a:lvl7pPr>
            <a:lvl8pPr marL="2400120" indent="0">
              <a:buNone/>
              <a:defRPr sz="1500"/>
            </a:lvl8pPr>
            <a:lvl9pPr marL="2742995" indent="0">
              <a:buNone/>
              <a:defRPr sz="1500"/>
            </a:lvl9pPr>
          </a:lstStyle>
          <a:p>
            <a:r>
              <a:rPr lang="fr-FR" smtClean="0"/>
              <a:t>Cliquez sur l'icône pour ajouter une image</a:t>
            </a:r>
            <a:endParaRPr lang="fr-FR"/>
          </a:p>
        </p:txBody>
      </p:sp>
      <p:sp>
        <p:nvSpPr>
          <p:cNvPr id="17" name="Espace réservé du texte 3"/>
          <p:cNvSpPr>
            <a:spLocks noGrp="1"/>
          </p:cNvSpPr>
          <p:nvPr>
            <p:ph type="body" sz="half" idx="2"/>
          </p:nvPr>
        </p:nvSpPr>
        <p:spPr>
          <a:xfrm>
            <a:off x="472683" y="1543050"/>
            <a:ext cx="2212181" cy="2859088"/>
          </a:xfrm>
        </p:spPr>
        <p:txBody>
          <a:bodyPr/>
          <a:lstStyle>
            <a:lvl1pPr marL="0" indent="0">
              <a:buNone/>
              <a:defRPr sz="1200"/>
            </a:lvl1pPr>
            <a:lvl2pPr marL="342875" indent="0">
              <a:buNone/>
              <a:defRPr sz="1050"/>
            </a:lvl2pPr>
            <a:lvl3pPr marL="685749" indent="0">
              <a:buNone/>
              <a:defRPr sz="900"/>
            </a:lvl3pPr>
            <a:lvl4pPr marL="1028624" indent="0">
              <a:buNone/>
              <a:defRPr sz="750"/>
            </a:lvl4pPr>
            <a:lvl5pPr marL="1371498" indent="0">
              <a:buNone/>
              <a:defRPr sz="750"/>
            </a:lvl5pPr>
            <a:lvl6pPr marL="1714373" indent="0">
              <a:buNone/>
              <a:defRPr sz="750"/>
            </a:lvl6pPr>
            <a:lvl7pPr marL="2057246" indent="0">
              <a:buNone/>
              <a:defRPr sz="750"/>
            </a:lvl7pPr>
            <a:lvl8pPr marL="2400120" indent="0">
              <a:buNone/>
              <a:defRPr sz="750"/>
            </a:lvl8pPr>
            <a:lvl9pPr marL="2742995" indent="0">
              <a:buNone/>
              <a:defRPr sz="750"/>
            </a:lvl9pPr>
          </a:lstStyle>
          <a:p>
            <a:pPr lvl="0"/>
            <a:r>
              <a:rPr lang="fr-FR" smtClean="0"/>
              <a:t>Cliquez pour modifier les styles du texte du masque</a:t>
            </a:r>
          </a:p>
        </p:txBody>
      </p:sp>
      <p:pic>
        <p:nvPicPr>
          <p:cNvPr id="18" name="Picture 2" descr="https://lh6.googleusercontent.com/N00gNYYgcKcIJWZ5x4-1OR4uMOp5X5fSAub8WcTmSlIMP7LS5SI6ypl_X3qGzDZ7yMKVz7hI90ssMPRnNS8BNfN9GZ0VsL4Za7JLbDRYi56AT4-7Uut_3IyvDJ5vVUQu6cmXERnuxA"/>
          <p:cNvPicPr>
            <a:picLocks noChangeAspect="1" noChangeArrowheads="1"/>
          </p:cNvPicPr>
          <p:nvPr userDrawn="1"/>
        </p:nvPicPr>
        <p:blipFill rotWithShape="1">
          <a:blip r:embed="rId2">
            <a:extLst>
              <a:ext uri="{28A0092B-C50C-407E-A947-70E740481C1C}">
                <a14:useLocalDpi xmlns="" xmlns:a14="http://schemas.microsoft.com/office/drawing/2010/main" val="0"/>
              </a:ext>
            </a:extLst>
          </a:blip>
          <a:srcRect l="6875" t="49999" r="60851" b="28824"/>
          <a:stretch/>
        </p:blipFill>
        <p:spPr bwMode="auto">
          <a:xfrm>
            <a:off x="471490" y="363488"/>
            <a:ext cx="2213372" cy="1200150"/>
          </a:xfrm>
          <a:prstGeom prst="rect">
            <a:avLst/>
          </a:prstGeom>
          <a:noFill/>
          <a:extLst>
            <a:ext uri="{909E8E84-426E-40DD-AFC4-6F175D3DCCD1}">
              <a14:hiddenFill xmlns="" xmlns:a14="http://schemas.microsoft.com/office/drawing/2010/main">
                <a:solidFill>
                  <a:srgbClr val="FFFFFF"/>
                </a:solidFill>
              </a14:hiddenFill>
            </a:ext>
          </a:extLst>
        </p:spPr>
      </p:pic>
      <p:sp>
        <p:nvSpPr>
          <p:cNvPr id="19" name="Espace réservé du texte 2"/>
          <p:cNvSpPr>
            <a:spLocks noGrp="1"/>
          </p:cNvSpPr>
          <p:nvPr>
            <p:ph type="body" sz="quarter" idx="13" hasCustomPrompt="1"/>
          </p:nvPr>
        </p:nvSpPr>
        <p:spPr>
          <a:xfrm>
            <a:off x="471487" y="363488"/>
            <a:ext cx="2213372" cy="1200150"/>
          </a:xfrm>
        </p:spPr>
        <p:txBody>
          <a:bodyPr anchor="ctr">
            <a:noAutofit/>
          </a:bodyPr>
          <a:lstStyle>
            <a:lvl1pPr marL="0" indent="0" algn="ctr">
              <a:buNone/>
              <a:defRPr sz="2100">
                <a:solidFill>
                  <a:schemeClr val="bg1"/>
                </a:solidFill>
              </a:defRPr>
            </a:lvl1pPr>
          </a:lstStyle>
          <a:p>
            <a:pPr lvl="0"/>
            <a:r>
              <a:rPr lang="fr-FR" dirty="0"/>
              <a:t>Titre de la diapo</a:t>
            </a:r>
          </a:p>
        </p:txBody>
      </p:sp>
      <p:sp>
        <p:nvSpPr>
          <p:cNvPr id="20" name="Shape 42"/>
          <p:cNvSpPr txBox="1"/>
          <p:nvPr userDrawn="1"/>
        </p:nvSpPr>
        <p:spPr>
          <a:xfrm>
            <a:off x="1855128" y="4484803"/>
            <a:ext cx="2913001" cy="607500"/>
          </a:xfrm>
          <a:prstGeom prst="rect">
            <a:avLst/>
          </a:prstGeom>
          <a:noFill/>
          <a:ln>
            <a:noFill/>
          </a:ln>
        </p:spPr>
        <p:txBody>
          <a:bodyPr lIns="68569" tIns="68569" rIns="68569" bIns="68569" anchor="t" anchorCtr="0">
            <a:noAutofit/>
          </a:bodyPr>
          <a:lstStyle/>
          <a:p>
            <a:pPr rtl="0">
              <a:lnSpc>
                <a:spcPct val="100000"/>
              </a:lnSpc>
              <a:spcBef>
                <a:spcPts val="0"/>
              </a:spcBef>
              <a:buNone/>
            </a:pPr>
            <a:r>
              <a:rPr lang="en" sz="750" dirty="0">
                <a:solidFill>
                  <a:srgbClr val="F9B200"/>
                </a:solidFill>
                <a:latin typeface="Arial Narrow" panose="020B0606020202030204" pitchFamily="34" charset="0"/>
                <a:ea typeface="Ubuntu Condensed"/>
                <a:cs typeface="Ubuntu Condensed"/>
                <a:sym typeface="Ubuntu Condensed"/>
              </a:rPr>
              <a:t>Le Ciane</a:t>
            </a:r>
            <a:br>
              <a:rPr lang="en" sz="750" dirty="0">
                <a:solidFill>
                  <a:srgbClr val="F9B200"/>
                </a:solidFill>
                <a:latin typeface="Arial Narrow" panose="020B0606020202030204" pitchFamily="34" charset="0"/>
                <a:ea typeface="Ubuntu Condensed"/>
                <a:cs typeface="Ubuntu Condensed"/>
                <a:sym typeface="Ubuntu Condensed"/>
              </a:rPr>
            </a:br>
            <a:r>
              <a:rPr lang="en" sz="750" dirty="0">
                <a:solidFill>
                  <a:srgbClr val="C6C7C8"/>
                </a:solidFill>
                <a:latin typeface="Arial Narrow" panose="020B0606020202030204" pitchFamily="34" charset="0"/>
                <a:ea typeface="Ubuntu Condensed"/>
                <a:cs typeface="Ubuntu Condensed"/>
                <a:sym typeface="Ubuntu Condensed"/>
              </a:rPr>
              <a:t>Collectif interassociatif autour de la naissance</a:t>
            </a:r>
          </a:p>
          <a:p>
            <a:pPr lvl="0" rtl="0">
              <a:lnSpc>
                <a:spcPct val="100000"/>
              </a:lnSpc>
              <a:spcBef>
                <a:spcPts val="375"/>
              </a:spcBef>
              <a:buNone/>
            </a:pPr>
            <a:r>
              <a:rPr lang="en" sz="750" dirty="0">
                <a:solidFill>
                  <a:srgbClr val="F9B200"/>
                </a:solidFill>
                <a:latin typeface="Arial Narrow" panose="020B0606020202030204" pitchFamily="34" charset="0"/>
                <a:ea typeface="Ubuntu Condensed"/>
                <a:cs typeface="Ubuntu Condensed"/>
                <a:sym typeface="Ubuntu Condensed"/>
              </a:rPr>
              <a:t>www.ciane.net</a:t>
            </a:r>
            <a:endParaRPr lang="en" sz="750" dirty="0">
              <a:solidFill>
                <a:srgbClr val="F9B200"/>
              </a:solidFill>
              <a:latin typeface="Arial Narrow" panose="020B0606020202030204" pitchFamily="34" charset="0"/>
              <a:ea typeface="Ubuntu Condensed"/>
              <a:cs typeface="Ubuntu Condensed"/>
              <a:sym typeface="Ubuntu Condensed"/>
              <a:hlinkClick r:id="rId3"/>
            </a:endParaRPr>
          </a:p>
        </p:txBody>
      </p:sp>
      <p:pic>
        <p:nvPicPr>
          <p:cNvPr id="21" name="Shape 43"/>
          <p:cNvPicPr preferRelativeResize="0"/>
          <p:nvPr userDrawn="1"/>
        </p:nvPicPr>
        <p:blipFill>
          <a:blip r:embed="rId4">
            <a:alphaModFix/>
          </a:blip>
          <a:stretch>
            <a:fillRect/>
          </a:stretch>
        </p:blipFill>
        <p:spPr>
          <a:xfrm>
            <a:off x="320968" y="4515966"/>
            <a:ext cx="1523856" cy="545174"/>
          </a:xfrm>
          <a:prstGeom prst="rect">
            <a:avLst/>
          </a:prstGeom>
          <a:noFill/>
          <a:ln>
            <a:noFill/>
          </a:ln>
        </p:spPr>
      </p:pic>
    </p:spTree>
    <p:extLst>
      <p:ext uri="{BB962C8B-B14F-4D97-AF65-F5344CB8AC3E}">
        <p14:creationId xmlns="" xmlns:p14="http://schemas.microsoft.com/office/powerpoint/2010/main" val="4228643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71488" y="274643"/>
            <a:ext cx="5915025" cy="993775"/>
          </a:xfrm>
          <a:prstGeom prst="rect">
            <a:avLst/>
          </a:prstGeom>
        </p:spPr>
        <p:txBody>
          <a:bodyPr vert="horz" lIns="91440" tIns="45720" rIns="91440" bIns="45720" rtlCol="0" anchor="ctr">
            <a:normAutofit/>
          </a:bodyPr>
          <a:lstStyle/>
          <a:p>
            <a:r>
              <a:rPr lang="fr-FR" dirty="0"/>
              <a:t>Modifier le style du titre</a:t>
            </a:r>
          </a:p>
        </p:txBody>
      </p:sp>
      <p:sp>
        <p:nvSpPr>
          <p:cNvPr id="3" name="Espace réservé du texte 2"/>
          <p:cNvSpPr>
            <a:spLocks noGrp="1"/>
          </p:cNvSpPr>
          <p:nvPr>
            <p:ph type="body" idx="1"/>
          </p:nvPr>
        </p:nvSpPr>
        <p:spPr>
          <a:xfrm>
            <a:off x="471488" y="1370013"/>
            <a:ext cx="5915025" cy="3262312"/>
          </a:xfrm>
          <a:prstGeom prst="rect">
            <a:avLst/>
          </a:prstGeom>
        </p:spPr>
        <p:txBody>
          <a:bodyPr vert="horz" lIns="91440" tIns="45720" rIns="91440" bIns="45720" rtlCol="0">
            <a:normAutofit/>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numéro de diapositive 5"/>
          <p:cNvSpPr>
            <a:spLocks noGrp="1"/>
          </p:cNvSpPr>
          <p:nvPr>
            <p:ph type="sldNum" sz="quarter" idx="4"/>
          </p:nvPr>
        </p:nvSpPr>
        <p:spPr>
          <a:xfrm>
            <a:off x="5288328" y="4767268"/>
            <a:ext cx="1543050" cy="274637"/>
          </a:xfrm>
          <a:prstGeom prst="rect">
            <a:avLst/>
          </a:prstGeom>
        </p:spPr>
        <p:txBody>
          <a:bodyPr vert="horz" lIns="91440" tIns="45720" rIns="91440" bIns="45720" rtlCol="0" anchor="ctr"/>
          <a:lstStyle>
            <a:lvl1pPr algn="r">
              <a:defRPr sz="900">
                <a:solidFill>
                  <a:schemeClr val="tx1">
                    <a:tint val="75000"/>
                  </a:schemeClr>
                </a:solidFill>
                <a:latin typeface="Arial Narrow" panose="020B0606020202030204" pitchFamily="34" charset="0"/>
                <a:cs typeface="Arial Narrow" panose="020B0606020202030204" pitchFamily="34" charset="0"/>
              </a:defRPr>
            </a:lvl1pPr>
          </a:lstStyle>
          <a:p>
            <a:fld id="{DF0CED46-74E7-4F37-B414-7E68B7B7E1CC}" type="slidenum">
              <a:rPr lang="fr-FR" smtClean="0"/>
              <a:pPr/>
              <a:t>‹N°›</a:t>
            </a:fld>
            <a:endParaRPr lang="fr-FR" dirty="0"/>
          </a:p>
        </p:txBody>
      </p:sp>
    </p:spTree>
    <p:extLst>
      <p:ext uri="{BB962C8B-B14F-4D97-AF65-F5344CB8AC3E}">
        <p14:creationId xmlns="" xmlns:p14="http://schemas.microsoft.com/office/powerpoint/2010/main" val="3498522556"/>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77" r:id="rId3"/>
    <p:sldLayoutId id="2147483693" r:id="rId4"/>
    <p:sldLayoutId id="2147483697" r:id="rId5"/>
    <p:sldLayoutId id="2147483698" r:id="rId6"/>
    <p:sldLayoutId id="2147483699" r:id="rId7"/>
    <p:sldLayoutId id="2147483694" r:id="rId8"/>
    <p:sldLayoutId id="2147483688" r:id="rId9"/>
    <p:sldLayoutId id="2147483695" r:id="rId10"/>
    <p:sldLayoutId id="2147483696" r:id="rId11"/>
    <p:sldLayoutId id="2147483686" r:id="rId12"/>
    <p:sldLayoutId id="2147483681" r:id="rId13"/>
    <p:sldLayoutId id="2147483682" r:id="rId14"/>
    <p:sldLayoutId id="2147483700" r:id="rId15"/>
    <p:sldLayoutId id="2147483701" r:id="rId16"/>
  </p:sldLayoutIdLst>
  <p:hf hdr="0" ftr="0" dt="0"/>
  <p:txStyles>
    <p:titleStyle>
      <a:lvl1pPr algn="l" defTabSz="685749" rtl="0" eaLnBrk="1" latinLnBrk="0" hangingPunct="1">
        <a:lnSpc>
          <a:spcPct val="90000"/>
        </a:lnSpc>
        <a:spcBef>
          <a:spcPct val="0"/>
        </a:spcBef>
        <a:buNone/>
        <a:defRPr lang="fr-FR" sz="3300" kern="1200" dirty="0">
          <a:solidFill>
            <a:schemeClr val="bg1">
              <a:lumMod val="65000"/>
            </a:schemeClr>
          </a:solidFill>
          <a:latin typeface="Arial Narrow" panose="020B0606020202030204" pitchFamily="34" charset="0"/>
          <a:ea typeface="+mj-ea"/>
          <a:cs typeface="Arial Narrow" panose="020B0606020202030204" pitchFamily="34" charset="0"/>
        </a:defRPr>
      </a:lvl1pPr>
    </p:titleStyle>
    <p:bodyStyle>
      <a:lvl1pPr marL="0" indent="0" algn="l" defTabSz="685749" rtl="0" eaLnBrk="1" latinLnBrk="0" hangingPunct="1">
        <a:lnSpc>
          <a:spcPct val="90000"/>
        </a:lnSpc>
        <a:spcBef>
          <a:spcPts val="750"/>
        </a:spcBef>
        <a:buFont typeface="Arial" panose="020B0604020202020204" pitchFamily="34" charset="0"/>
        <a:buNone/>
        <a:defRPr sz="1800" kern="1200">
          <a:solidFill>
            <a:schemeClr val="accent1"/>
          </a:solidFill>
          <a:latin typeface="Arial Narrow" panose="020B0606020202030204" pitchFamily="34" charset="0"/>
          <a:ea typeface="+mn-ea"/>
          <a:cs typeface="Arial Narrow" panose="020B0606020202030204" pitchFamily="34" charset="0"/>
        </a:defRPr>
      </a:lvl1pPr>
      <a:lvl2pPr marL="0" indent="0" algn="l" defTabSz="685749" rtl="0" eaLnBrk="1" latinLnBrk="0" hangingPunct="1">
        <a:lnSpc>
          <a:spcPct val="100000"/>
        </a:lnSpc>
        <a:spcBef>
          <a:spcPts val="750"/>
        </a:spcBef>
        <a:buFontTx/>
        <a:buNone/>
        <a:defRPr sz="1500" kern="1200">
          <a:solidFill>
            <a:schemeClr val="tx1"/>
          </a:solidFill>
          <a:latin typeface="Arial Narrow" panose="020B0606020202030204" pitchFamily="34" charset="0"/>
          <a:ea typeface="+mn-ea"/>
          <a:cs typeface="Arial Narrow" panose="020B0606020202030204" pitchFamily="34" charset="0"/>
        </a:defRPr>
      </a:lvl2pPr>
      <a:lvl3pPr marL="172788" indent="-171438" algn="l" defTabSz="685749" rtl="0" eaLnBrk="1" latinLnBrk="0" hangingPunct="1">
        <a:lnSpc>
          <a:spcPct val="100000"/>
        </a:lnSpc>
        <a:spcBef>
          <a:spcPts val="750"/>
        </a:spcBef>
        <a:buFont typeface="Arial" panose="020B0604020202020204" pitchFamily="34" charset="0"/>
        <a:buChar char="•"/>
        <a:defRPr sz="1500" kern="1200">
          <a:solidFill>
            <a:schemeClr val="tx1"/>
          </a:solidFill>
          <a:latin typeface="Arial Narrow" panose="020B0606020202030204" pitchFamily="34" charset="0"/>
          <a:ea typeface="+mn-ea"/>
          <a:cs typeface="Arial Narrow" panose="020B0606020202030204" pitchFamily="34" charset="0"/>
        </a:defRPr>
      </a:lvl3pPr>
      <a:lvl4pPr marL="539960" indent="-171438" algn="l" defTabSz="685749" rtl="0" eaLnBrk="1" latinLnBrk="0" hangingPunct="1">
        <a:lnSpc>
          <a:spcPct val="100000"/>
        </a:lnSpc>
        <a:spcBef>
          <a:spcPts val="375"/>
        </a:spcBef>
        <a:buFont typeface="Arial" panose="020B0604020202020204" pitchFamily="34" charset="0"/>
        <a:buChar char="•"/>
        <a:defRPr sz="1350" kern="1200">
          <a:solidFill>
            <a:schemeClr val="tx1"/>
          </a:solidFill>
          <a:latin typeface="Arial Narrow" panose="020B0606020202030204" pitchFamily="34" charset="0"/>
          <a:ea typeface="+mn-ea"/>
          <a:cs typeface="Arial Narrow" panose="020B0606020202030204" pitchFamily="34" charset="0"/>
        </a:defRPr>
      </a:lvl4pPr>
      <a:lvl5pPr marL="809940" indent="-171438" algn="l" defTabSz="685749" rtl="0" eaLnBrk="1" latinLnBrk="0" hangingPunct="1">
        <a:lnSpc>
          <a:spcPct val="100000"/>
        </a:lnSpc>
        <a:spcBef>
          <a:spcPts val="375"/>
        </a:spcBef>
        <a:buFont typeface="Arial" panose="020B0604020202020204" pitchFamily="34" charset="0"/>
        <a:buChar char="•"/>
        <a:defRPr sz="1200" kern="1200">
          <a:solidFill>
            <a:schemeClr val="tx1"/>
          </a:solidFill>
          <a:latin typeface="Arial Narrow" panose="020B0606020202030204" pitchFamily="34" charset="0"/>
          <a:ea typeface="+mn-ea"/>
          <a:cs typeface="Arial Narrow" panose="020B0606020202030204" pitchFamily="34" charset="0"/>
        </a:defRPr>
      </a:lvl5pPr>
      <a:lvl6pPr marL="1885809"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84"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58"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33"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fr-FR"/>
      </a:defPPr>
      <a:lvl1pPr marL="0" algn="l" defTabSz="685749" rtl="0" eaLnBrk="1" latinLnBrk="0" hangingPunct="1">
        <a:defRPr sz="1350" kern="1200">
          <a:solidFill>
            <a:schemeClr val="tx1"/>
          </a:solidFill>
          <a:latin typeface="+mn-lt"/>
          <a:ea typeface="+mn-ea"/>
          <a:cs typeface="+mn-cs"/>
        </a:defRPr>
      </a:lvl1pPr>
      <a:lvl2pPr marL="342875" algn="l" defTabSz="685749" rtl="0" eaLnBrk="1" latinLnBrk="0" hangingPunct="1">
        <a:defRPr sz="1350" kern="1200">
          <a:solidFill>
            <a:schemeClr val="tx1"/>
          </a:solidFill>
          <a:latin typeface="+mn-lt"/>
          <a:ea typeface="+mn-ea"/>
          <a:cs typeface="+mn-cs"/>
        </a:defRPr>
      </a:lvl2pPr>
      <a:lvl3pPr marL="685749" algn="l" defTabSz="685749" rtl="0" eaLnBrk="1" latinLnBrk="0" hangingPunct="1">
        <a:defRPr sz="1350" kern="1200">
          <a:solidFill>
            <a:schemeClr val="tx1"/>
          </a:solidFill>
          <a:latin typeface="+mn-lt"/>
          <a:ea typeface="+mn-ea"/>
          <a:cs typeface="+mn-cs"/>
        </a:defRPr>
      </a:lvl3pPr>
      <a:lvl4pPr marL="1028624" algn="l" defTabSz="685749" rtl="0" eaLnBrk="1" latinLnBrk="0" hangingPunct="1">
        <a:defRPr sz="1350" kern="1200">
          <a:solidFill>
            <a:schemeClr val="tx1"/>
          </a:solidFill>
          <a:latin typeface="+mn-lt"/>
          <a:ea typeface="+mn-ea"/>
          <a:cs typeface="+mn-cs"/>
        </a:defRPr>
      </a:lvl4pPr>
      <a:lvl5pPr marL="1371498" algn="l" defTabSz="685749" rtl="0" eaLnBrk="1" latinLnBrk="0" hangingPunct="1">
        <a:defRPr sz="1350" kern="1200">
          <a:solidFill>
            <a:schemeClr val="tx1"/>
          </a:solidFill>
          <a:latin typeface="+mn-lt"/>
          <a:ea typeface="+mn-ea"/>
          <a:cs typeface="+mn-cs"/>
        </a:defRPr>
      </a:lvl5pPr>
      <a:lvl6pPr marL="1714373" algn="l" defTabSz="685749" rtl="0" eaLnBrk="1" latinLnBrk="0" hangingPunct="1">
        <a:defRPr sz="1350" kern="1200">
          <a:solidFill>
            <a:schemeClr val="tx1"/>
          </a:solidFill>
          <a:latin typeface="+mn-lt"/>
          <a:ea typeface="+mn-ea"/>
          <a:cs typeface="+mn-cs"/>
        </a:defRPr>
      </a:lvl6pPr>
      <a:lvl7pPr marL="2057246" algn="l" defTabSz="685749" rtl="0" eaLnBrk="1" latinLnBrk="0" hangingPunct="1">
        <a:defRPr sz="1350" kern="1200">
          <a:solidFill>
            <a:schemeClr val="tx1"/>
          </a:solidFill>
          <a:latin typeface="+mn-lt"/>
          <a:ea typeface="+mn-ea"/>
          <a:cs typeface="+mn-cs"/>
        </a:defRPr>
      </a:lvl7pPr>
      <a:lvl8pPr marL="2400120" algn="l" defTabSz="685749" rtl="0" eaLnBrk="1" latinLnBrk="0" hangingPunct="1">
        <a:defRPr sz="1350" kern="1200">
          <a:solidFill>
            <a:schemeClr val="tx1"/>
          </a:solidFill>
          <a:latin typeface="+mn-lt"/>
          <a:ea typeface="+mn-ea"/>
          <a:cs typeface="+mn-cs"/>
        </a:defRPr>
      </a:lvl8pPr>
      <a:lvl9pPr marL="2742995" algn="l" defTabSz="685749"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texte 9"/>
          <p:cNvSpPr>
            <a:spLocks noGrp="1"/>
          </p:cNvSpPr>
          <p:nvPr>
            <p:ph type="body" sz="quarter" idx="14"/>
          </p:nvPr>
        </p:nvSpPr>
        <p:spPr/>
        <p:txBody>
          <a:bodyPr>
            <a:noAutofit/>
          </a:bodyPr>
          <a:lstStyle/>
          <a:p>
            <a:r>
              <a:rPr lang="fr-FR" sz="2400" dirty="0" smtClean="0">
                <a:latin typeface="Ubuntu Condensed" charset="0"/>
              </a:rPr>
              <a:t>Réflexions à partir des échanges sur un forum grand public, années 2012 à 2017</a:t>
            </a:r>
            <a:endParaRPr lang="fr-FR" sz="2400" dirty="0">
              <a:latin typeface="Ubuntu Condensed" charset="0"/>
            </a:endParaRPr>
          </a:p>
        </p:txBody>
      </p:sp>
      <p:sp>
        <p:nvSpPr>
          <p:cNvPr id="9" name="Espace réservé du texte 8"/>
          <p:cNvSpPr>
            <a:spLocks noGrp="1"/>
          </p:cNvSpPr>
          <p:nvPr>
            <p:ph type="body" sz="quarter" idx="15"/>
          </p:nvPr>
        </p:nvSpPr>
        <p:spPr/>
        <p:txBody>
          <a:bodyPr>
            <a:normAutofit/>
          </a:bodyPr>
          <a:lstStyle/>
          <a:p>
            <a:r>
              <a:rPr lang="fr-FR" sz="2800" dirty="0" smtClean="0">
                <a:latin typeface="Ubuntu Condensed" charset="0"/>
              </a:rPr>
              <a:t>Le dépistage non invasif de la trisomie 21 vécu par les femmes enceintes</a:t>
            </a:r>
            <a:endParaRPr lang="fr-FR" sz="2800" dirty="0">
              <a:latin typeface="Ubuntu Condensed" charset="0"/>
            </a:endParaRPr>
          </a:p>
        </p:txBody>
      </p:sp>
      <p:sp>
        <p:nvSpPr>
          <p:cNvPr id="3" name="Espace réservé du texte 2"/>
          <p:cNvSpPr>
            <a:spLocks noGrp="1"/>
          </p:cNvSpPr>
          <p:nvPr>
            <p:ph type="body" sz="quarter" idx="16"/>
          </p:nvPr>
        </p:nvSpPr>
        <p:spPr/>
        <p:txBody>
          <a:bodyPr>
            <a:normAutofit/>
          </a:bodyPr>
          <a:lstStyle/>
          <a:p>
            <a:r>
              <a:rPr lang="fr-FR" dirty="0" smtClean="0"/>
              <a:t>9 juin 2017</a:t>
            </a:r>
            <a:endParaRPr lang="fr-FR" dirty="0"/>
          </a:p>
        </p:txBody>
      </p:sp>
    </p:spTree>
    <p:extLst>
      <p:ext uri="{BB962C8B-B14F-4D97-AF65-F5344CB8AC3E}">
        <p14:creationId xmlns="" xmlns:p14="http://schemas.microsoft.com/office/powerpoint/2010/main" val="11911152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p:cNvSpPr>
            <a:spLocks noGrp="1"/>
          </p:cNvSpPr>
          <p:nvPr>
            <p:ph type="body" sz="quarter" idx="13"/>
          </p:nvPr>
        </p:nvSpPr>
        <p:spPr/>
        <p:txBody>
          <a:bodyPr>
            <a:normAutofit/>
          </a:bodyPr>
          <a:lstStyle/>
          <a:p>
            <a:r>
              <a:rPr lang="fr-FR" sz="2400" dirty="0" smtClean="0">
                <a:latin typeface="Ubuntu Condensed" charset="0"/>
              </a:rPr>
              <a:t>Amorce d’une harmonisation des pratiques et des tarifs dès </a:t>
            </a:r>
            <a:r>
              <a:rPr lang="fr-FR" sz="2400" dirty="0" smtClean="0">
                <a:latin typeface="Ubuntu Condensed" charset="0"/>
              </a:rPr>
              <a:t>2014:</a:t>
            </a:r>
            <a:endParaRPr lang="fr-FR" sz="2400" dirty="0">
              <a:latin typeface="Ubuntu Condensed" charset="0"/>
            </a:endParaRPr>
          </a:p>
        </p:txBody>
      </p:sp>
      <p:sp>
        <p:nvSpPr>
          <p:cNvPr id="5" name="Espace réservé du texte 4"/>
          <p:cNvSpPr>
            <a:spLocks noGrp="1"/>
          </p:cNvSpPr>
          <p:nvPr>
            <p:ph type="body" sz="quarter" idx="14"/>
          </p:nvPr>
        </p:nvSpPr>
        <p:spPr/>
        <p:txBody>
          <a:bodyPr>
            <a:normAutofit/>
          </a:bodyPr>
          <a:lstStyle/>
          <a:p>
            <a:r>
              <a:rPr lang="fr-FR" sz="2000" dirty="0" smtClean="0">
                <a:latin typeface="Ubuntu Condensed" charset="0"/>
              </a:rPr>
              <a:t>l</a:t>
            </a:r>
            <a:r>
              <a:rPr lang="fr-FR" sz="2000" dirty="0" smtClean="0">
                <a:latin typeface="Ubuntu Condensed" charset="0"/>
              </a:rPr>
              <a:t>es </a:t>
            </a:r>
            <a:r>
              <a:rPr lang="fr-FR" sz="2000" dirty="0" smtClean="0">
                <a:latin typeface="Ubuntu Condensed" charset="0"/>
              </a:rPr>
              <a:t>confusions perdurent et une information fiable et personnalisée est plus  que jamais </a:t>
            </a:r>
            <a:r>
              <a:rPr lang="fr-FR" sz="2000" dirty="0" smtClean="0">
                <a:latin typeface="Ubuntu Condensed" charset="0"/>
              </a:rPr>
              <a:t>cruciale.</a:t>
            </a:r>
            <a:endParaRPr lang="fr-FR" sz="2000" dirty="0">
              <a:latin typeface="Ubuntu Condensed" charset="0"/>
            </a:endParaRPr>
          </a:p>
        </p:txBody>
      </p:sp>
      <p:sp>
        <p:nvSpPr>
          <p:cNvPr id="6" name="Espace réservé du numéro de diapositive 5"/>
          <p:cNvSpPr>
            <a:spLocks noGrp="1"/>
          </p:cNvSpPr>
          <p:nvPr>
            <p:ph type="sldNum" idx="12"/>
          </p:nvPr>
        </p:nvSpPr>
        <p:spPr/>
        <p:txBody>
          <a:bodyPr/>
          <a:lstStyle/>
          <a:p>
            <a:fld id="{00000000-1234-1234-1234-123412341234}" type="slidenum">
              <a:rPr lang="en" smtClean="0"/>
              <a:pPr/>
              <a:t>10</a:t>
            </a:fld>
            <a:endParaRPr lang="en"/>
          </a:p>
        </p:txBody>
      </p:sp>
    </p:spTree>
    <p:extLst>
      <p:ext uri="{BB962C8B-B14F-4D97-AF65-F5344CB8AC3E}">
        <p14:creationId xmlns:p14="http://schemas.microsoft.com/office/powerpoint/2010/main" xmlns="" val="16751642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texte 2"/>
          <p:cNvSpPr>
            <a:spLocks noGrp="1"/>
          </p:cNvSpPr>
          <p:nvPr>
            <p:ph idx="1"/>
          </p:nvPr>
        </p:nvSpPr>
        <p:spPr/>
        <p:txBody>
          <a:bodyPr>
            <a:normAutofit/>
          </a:bodyPr>
          <a:lstStyle/>
          <a:p>
            <a:r>
              <a:rPr lang="fr-FR" sz="2000" dirty="0" smtClean="0">
                <a:solidFill>
                  <a:schemeClr val="tx1"/>
                </a:solidFill>
                <a:latin typeface="Ubuntu Condensed" charset="0"/>
              </a:rPr>
              <a:t>«En tout cas, moins de 1% de faux-négatifs c'est vraiment très bien et donc très fiable ! » </a:t>
            </a:r>
          </a:p>
          <a:p>
            <a:endParaRPr lang="fr-FR" sz="2000" dirty="0" smtClean="0">
              <a:solidFill>
                <a:schemeClr val="tx1"/>
              </a:solidFill>
              <a:latin typeface="Ubuntu Condensed" charset="0"/>
            </a:endParaRPr>
          </a:p>
          <a:p>
            <a:r>
              <a:rPr lang="fr-FR" sz="2000" dirty="0" smtClean="0">
                <a:solidFill>
                  <a:schemeClr val="tx1"/>
                </a:solidFill>
                <a:latin typeface="Ubuntu Condensed" charset="0"/>
              </a:rPr>
              <a:t>« De toutes façons, c’est incomparable, parce que par rapport au risque de fausse couche, ça ne se discute pas. »</a:t>
            </a:r>
            <a:endParaRPr lang="fr-FR" sz="2000" dirty="0">
              <a:solidFill>
                <a:schemeClr val="tx1"/>
              </a:solidFill>
              <a:latin typeface="Ubuntu Condensed" charset="0"/>
            </a:endParaRPr>
          </a:p>
        </p:txBody>
      </p:sp>
      <p:sp>
        <p:nvSpPr>
          <p:cNvPr id="6" name="Espace réservé du texte 5"/>
          <p:cNvSpPr>
            <a:spLocks noGrp="1"/>
          </p:cNvSpPr>
          <p:nvPr>
            <p:ph type="body" sz="quarter" idx="10"/>
          </p:nvPr>
        </p:nvSpPr>
        <p:spPr/>
        <p:txBody>
          <a:bodyPr/>
          <a:lstStyle/>
          <a:p>
            <a:pPr algn="ctr"/>
            <a:r>
              <a:rPr lang="fr-FR" dirty="0" smtClean="0">
                <a:latin typeface="Ubuntu Condensed" charset="0"/>
              </a:rPr>
              <a:t>Une adhésion au principe très majoritaire</a:t>
            </a:r>
            <a:endParaRPr lang="fr-FR" dirty="0">
              <a:latin typeface="Ubuntu Condensed" charset="0"/>
            </a:endParaRPr>
          </a:p>
        </p:txBody>
      </p:sp>
      <p:sp>
        <p:nvSpPr>
          <p:cNvPr id="9" name="Espace réservé du numéro de diapositive 8"/>
          <p:cNvSpPr>
            <a:spLocks noGrp="1"/>
          </p:cNvSpPr>
          <p:nvPr>
            <p:ph type="sldNum" sz="quarter" idx="12"/>
          </p:nvPr>
        </p:nvSpPr>
        <p:spPr/>
        <p:txBody>
          <a:bodyPr/>
          <a:lstStyle/>
          <a:p>
            <a:fld id="{92E660C2-DA5B-47D6-9300-967979CA6A0E}" type="slidenum">
              <a:rPr lang="fr-FR" smtClean="0"/>
              <a:pPr/>
              <a:t>11</a:t>
            </a:fld>
            <a:endParaRPr lang="fr-FR" dirty="0"/>
          </a:p>
        </p:txBody>
      </p:sp>
      <p:sp>
        <p:nvSpPr>
          <p:cNvPr id="29697" name="Rectangle 1"/>
          <p:cNvSpPr>
            <a:spLocks noChangeArrowheads="1"/>
          </p:cNvSpPr>
          <p:nvPr/>
        </p:nvSpPr>
        <p:spPr bwMode="auto">
          <a:xfrm>
            <a:off x="0" y="90100"/>
            <a:ext cx="219932"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231152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10000"/>
          </a:bodyPr>
          <a:lstStyle/>
          <a:p>
            <a:r>
              <a:rPr lang="fr-FR" dirty="0" smtClean="0">
                <a:solidFill>
                  <a:schemeClr val="tx1"/>
                </a:solidFill>
                <a:latin typeface="Ubuntu Condensed" charset="0"/>
              </a:rPr>
              <a:t>« Il peut y avoir des faux positifs, mais pas de faux négatifs, puisque le test te dit si ton bébé a ou pas la trisomie. »</a:t>
            </a:r>
          </a:p>
          <a:p>
            <a:r>
              <a:rPr lang="fr-FR" dirty="0" smtClean="0">
                <a:solidFill>
                  <a:schemeClr val="tx1"/>
                </a:solidFill>
                <a:latin typeface="Ubuntu Condensed" charset="0"/>
              </a:rPr>
              <a:t>« Bientôt, l’amniocentèse sera de l’histoire ancienne et c’est tant mieux à fiabilité égale. »</a:t>
            </a:r>
          </a:p>
          <a:p>
            <a:r>
              <a:rPr lang="fr-FR" dirty="0" smtClean="0">
                <a:solidFill>
                  <a:schemeClr val="tx1"/>
                </a:solidFill>
                <a:latin typeface="Ubuntu Condensed" charset="0"/>
              </a:rPr>
              <a:t>« Le test dont il m’a parlé est le seul qui a été testé dans une population à bas risque et il n’y a eu aucun faux négatif, il détecte toutes les trisomies 21. »</a:t>
            </a:r>
          </a:p>
          <a:p>
            <a:r>
              <a:rPr lang="fr-FR" dirty="0" smtClean="0">
                <a:solidFill>
                  <a:schemeClr val="tx1"/>
                </a:solidFill>
                <a:latin typeface="Ubuntu Condensed" charset="0"/>
              </a:rPr>
              <a:t>« Dans le document sur le test non invasif, ils parlent de l'</a:t>
            </a:r>
            <a:r>
              <a:rPr lang="fr-FR" dirty="0" err="1" smtClean="0">
                <a:solidFill>
                  <a:schemeClr val="tx1"/>
                </a:solidFill>
                <a:latin typeface="Ubuntu Condensed" charset="0"/>
              </a:rPr>
              <a:t>amnio</a:t>
            </a:r>
            <a:r>
              <a:rPr lang="fr-FR" dirty="0" smtClean="0">
                <a:solidFill>
                  <a:schemeClr val="tx1"/>
                </a:solidFill>
                <a:latin typeface="Ubuntu Condensed" charset="0"/>
              </a:rPr>
              <a:t> en cas de souci trouvé, donc en dernier recours .... Je ne comprends pas cette proposition s'il est fiable. » </a:t>
            </a:r>
          </a:p>
          <a:p>
            <a:r>
              <a:rPr lang="fr-FR" dirty="0" smtClean="0">
                <a:solidFill>
                  <a:schemeClr val="tx1"/>
                </a:solidFill>
                <a:latin typeface="Ubuntu Condensed" charset="0"/>
              </a:rPr>
              <a:t>«Alors l’</a:t>
            </a:r>
            <a:r>
              <a:rPr lang="fr-FR" dirty="0" err="1" smtClean="0">
                <a:solidFill>
                  <a:schemeClr val="tx1"/>
                </a:solidFill>
                <a:latin typeface="Ubuntu Condensed" charset="0"/>
              </a:rPr>
              <a:t>amnio</a:t>
            </a:r>
            <a:r>
              <a:rPr lang="fr-FR" dirty="0" smtClean="0">
                <a:solidFill>
                  <a:schemeClr val="tx1"/>
                </a:solidFill>
                <a:latin typeface="Ubuntu Condensed" charset="0"/>
              </a:rPr>
              <a:t> permettrait un dépistage plus exhaustif que ne permettrait pas le test sanguin? Lors d’investigations poussées l’</a:t>
            </a:r>
            <a:r>
              <a:rPr lang="fr-FR" dirty="0" err="1" smtClean="0">
                <a:solidFill>
                  <a:schemeClr val="tx1"/>
                </a:solidFill>
                <a:latin typeface="Ubuntu Condensed" charset="0"/>
              </a:rPr>
              <a:t>amnio</a:t>
            </a:r>
            <a:r>
              <a:rPr lang="fr-FR" dirty="0" smtClean="0">
                <a:solidFill>
                  <a:schemeClr val="tx1"/>
                </a:solidFill>
                <a:latin typeface="Ubuntu Condensed" charset="0"/>
              </a:rPr>
              <a:t> serait le seul moyen de dépistage envisageable? »</a:t>
            </a:r>
            <a:endParaRPr lang="fr-FR" dirty="0">
              <a:solidFill>
                <a:schemeClr val="tx1"/>
              </a:solidFill>
              <a:latin typeface="Ubuntu Condensed" charset="0"/>
            </a:endParaRPr>
          </a:p>
        </p:txBody>
      </p:sp>
      <p:sp>
        <p:nvSpPr>
          <p:cNvPr id="3" name="Espace réservé du numéro de diapositive 2"/>
          <p:cNvSpPr>
            <a:spLocks noGrp="1"/>
          </p:cNvSpPr>
          <p:nvPr>
            <p:ph type="sldNum" sz="quarter" idx="12"/>
          </p:nvPr>
        </p:nvSpPr>
        <p:spPr/>
        <p:txBody>
          <a:bodyPr/>
          <a:lstStyle/>
          <a:p>
            <a:fld id="{92E660C2-DA5B-47D6-9300-967979CA6A0E}" type="slidenum">
              <a:rPr lang="fr-FR" smtClean="0"/>
              <a:pPr/>
              <a:t>12</a:t>
            </a:fld>
            <a:endParaRPr lang="fr-FR" dirty="0"/>
          </a:p>
        </p:txBody>
      </p:sp>
      <p:sp>
        <p:nvSpPr>
          <p:cNvPr id="4" name="Espace réservé du texte 3"/>
          <p:cNvSpPr>
            <a:spLocks noGrp="1"/>
          </p:cNvSpPr>
          <p:nvPr>
            <p:ph type="body" sz="quarter" idx="10"/>
          </p:nvPr>
        </p:nvSpPr>
        <p:spPr/>
        <p:txBody>
          <a:bodyPr/>
          <a:lstStyle/>
          <a:p>
            <a:pPr algn="ctr"/>
            <a:r>
              <a:rPr lang="fr-FR" dirty="0" smtClean="0"/>
              <a:t>Une distinction complexe entre dépistage et diagnostic…</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2">
                                            <p:txEl>
                                              <p:pRg st="0" end="0"/>
                                            </p:txEl>
                                          </p:spTgt>
                                        </p:tgtEl>
                                        <p:attrNameLst>
                                          <p:attrName>ppt_x</p:attrName>
                                        </p:attrNameLst>
                                      </p:cBhvr>
                                    </p:anim>
                                    <p:anim from="0" to="-1.0" calcmode="lin" valueType="num">
                                      <p:cBhvr>
                                        <p:cTn id="8" dur="200" decel="50000" autoRev="1" fill="hold">
                                          <p:stCondLst>
                                            <p:cond delay="600"/>
                                          </p:stCondLst>
                                        </p:cTn>
                                        <p:tgtEl>
                                          <p:spTgt spid="2">
                                            <p:txEl>
                                              <p:pRg st="0" end="0"/>
                                            </p:txEl>
                                          </p:spTgt>
                                        </p:tgtEl>
                                        <p:attrNameLst>
                                          <p:attrName>xshear</p:attrName>
                                        </p:attrNameLst>
                                      </p:cBhvr>
                                    </p:anim>
                                    <p:animScale>
                                      <p:cBhvr>
                                        <p:cTn id="9" dur="200" decel="100000" autoRev="1" fill="hold">
                                          <p:stCondLst>
                                            <p:cond delay="600"/>
                                          </p:stCondLst>
                                        </p:cTn>
                                        <p:tgtEl>
                                          <p:spTgt spid="2">
                                            <p:txEl>
                                              <p:pRg st="0" end="0"/>
                                            </p:txEl>
                                          </p:spTgt>
                                        </p:tgtEl>
                                      </p:cBhvr>
                                      <p:from x="100000" y="100000"/>
                                      <p:to x="80000" y="100000"/>
                                    </p:animScale>
                                    <p:anim by="(#ppt_h/3+#ppt_w*0.1)" calcmode="lin" valueType="num">
                                      <p:cBhvr additive="sum">
                                        <p:cTn id="10" dur="200" decel="100000" autoRev="1" fill="hold">
                                          <p:stCondLst>
                                            <p:cond delay="600"/>
                                          </p:stCondLst>
                                        </p:cTn>
                                        <p:tgtEl>
                                          <p:spTgt spid="2">
                                            <p:txEl>
                                              <p:pRg st="0" end="0"/>
                                            </p:txEl>
                                          </p:spTgt>
                                        </p:tgtEl>
                                        <p:attrNameLst>
                                          <p:attrName>ppt_x</p:attrName>
                                        </p:attrNameLst>
                                      </p:cBhvr>
                                    </p:anim>
                                  </p:childTnLst>
                                </p:cTn>
                              </p:par>
                              <p:par>
                                <p:cTn id="11" presetID="34" presetClass="entr" presetSubtype="0" fill="hold" nodeType="with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from="(-#ppt_w/2)" to="(#ppt_x)" calcmode="lin" valueType="num">
                                      <p:cBhvr>
                                        <p:cTn id="13" dur="600" fill="hold">
                                          <p:stCondLst>
                                            <p:cond delay="0"/>
                                          </p:stCondLst>
                                        </p:cTn>
                                        <p:tgtEl>
                                          <p:spTgt spid="2">
                                            <p:txEl>
                                              <p:pRg st="1" end="1"/>
                                            </p:txEl>
                                          </p:spTgt>
                                        </p:tgtEl>
                                        <p:attrNameLst>
                                          <p:attrName>ppt_x</p:attrName>
                                        </p:attrNameLst>
                                      </p:cBhvr>
                                    </p:anim>
                                    <p:anim from="0" to="-1.0" calcmode="lin" valueType="num">
                                      <p:cBhvr>
                                        <p:cTn id="14" dur="200" decel="50000" autoRev="1" fill="hold">
                                          <p:stCondLst>
                                            <p:cond delay="600"/>
                                          </p:stCondLst>
                                        </p:cTn>
                                        <p:tgtEl>
                                          <p:spTgt spid="2">
                                            <p:txEl>
                                              <p:pRg st="1" end="1"/>
                                            </p:txEl>
                                          </p:spTgt>
                                        </p:tgtEl>
                                        <p:attrNameLst>
                                          <p:attrName>xshear</p:attrName>
                                        </p:attrNameLst>
                                      </p:cBhvr>
                                    </p:anim>
                                    <p:animScale>
                                      <p:cBhvr>
                                        <p:cTn id="15" dur="200" decel="100000" autoRev="1" fill="hold">
                                          <p:stCondLst>
                                            <p:cond delay="600"/>
                                          </p:stCondLst>
                                        </p:cTn>
                                        <p:tgtEl>
                                          <p:spTgt spid="2">
                                            <p:txEl>
                                              <p:pRg st="1" end="1"/>
                                            </p:txEl>
                                          </p:spTgt>
                                        </p:tgtEl>
                                      </p:cBhvr>
                                      <p:from x="100000" y="100000"/>
                                      <p:to x="80000" y="100000"/>
                                    </p:animScale>
                                    <p:anim by="(#ppt_h/3+#ppt_w*0.1)" calcmode="lin" valueType="num">
                                      <p:cBhvr additive="sum">
                                        <p:cTn id="16" dur="200" decel="100000" autoRev="1" fill="hold">
                                          <p:stCondLst>
                                            <p:cond delay="600"/>
                                          </p:stCondLst>
                                        </p:cTn>
                                        <p:tgtEl>
                                          <p:spTgt spid="2">
                                            <p:txEl>
                                              <p:pRg st="1" end="1"/>
                                            </p:txEl>
                                          </p:spTgt>
                                        </p:tgtEl>
                                        <p:attrNameLst>
                                          <p:attrName>ppt_x</p:attrName>
                                        </p:attrNameLst>
                                      </p:cBhvr>
                                    </p:anim>
                                  </p:childTnLst>
                                </p:cTn>
                              </p:par>
                              <p:par>
                                <p:cTn id="17" presetID="34" presetClass="entr" presetSubtype="0" fill="hold" nodeType="with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from="(-#ppt_w/2)" to="(#ppt_x)" calcmode="lin" valueType="num">
                                      <p:cBhvr>
                                        <p:cTn id="19" dur="600" fill="hold">
                                          <p:stCondLst>
                                            <p:cond delay="0"/>
                                          </p:stCondLst>
                                        </p:cTn>
                                        <p:tgtEl>
                                          <p:spTgt spid="2">
                                            <p:txEl>
                                              <p:pRg st="2" end="2"/>
                                            </p:txEl>
                                          </p:spTgt>
                                        </p:tgtEl>
                                        <p:attrNameLst>
                                          <p:attrName>ppt_x</p:attrName>
                                        </p:attrNameLst>
                                      </p:cBhvr>
                                    </p:anim>
                                    <p:anim from="0" to="-1.0" calcmode="lin" valueType="num">
                                      <p:cBhvr>
                                        <p:cTn id="20" dur="200" decel="50000" autoRev="1" fill="hold">
                                          <p:stCondLst>
                                            <p:cond delay="600"/>
                                          </p:stCondLst>
                                        </p:cTn>
                                        <p:tgtEl>
                                          <p:spTgt spid="2">
                                            <p:txEl>
                                              <p:pRg st="2" end="2"/>
                                            </p:txEl>
                                          </p:spTgt>
                                        </p:tgtEl>
                                        <p:attrNameLst>
                                          <p:attrName>xshear</p:attrName>
                                        </p:attrNameLst>
                                      </p:cBhvr>
                                    </p:anim>
                                    <p:animScale>
                                      <p:cBhvr>
                                        <p:cTn id="21" dur="200" decel="100000" autoRev="1" fill="hold">
                                          <p:stCondLst>
                                            <p:cond delay="600"/>
                                          </p:stCondLst>
                                        </p:cTn>
                                        <p:tgtEl>
                                          <p:spTgt spid="2">
                                            <p:txEl>
                                              <p:pRg st="2" end="2"/>
                                            </p:txEl>
                                          </p:spTgt>
                                        </p:tgtEl>
                                      </p:cBhvr>
                                      <p:from x="100000" y="100000"/>
                                      <p:to x="80000" y="100000"/>
                                    </p:animScale>
                                    <p:anim by="(#ppt_h/3+#ppt_w*0.1)" calcmode="lin" valueType="num">
                                      <p:cBhvr additive="sum">
                                        <p:cTn id="22" dur="200" decel="100000" autoRev="1" fill="hold">
                                          <p:stCondLst>
                                            <p:cond delay="600"/>
                                          </p:stCondLst>
                                        </p:cTn>
                                        <p:tgtEl>
                                          <p:spTgt spid="2">
                                            <p:txEl>
                                              <p:pRg st="2" end="2"/>
                                            </p:txEl>
                                          </p:spTgt>
                                        </p:tgtEl>
                                        <p:attrNameLst>
                                          <p:attrName>ppt_x</p:attrName>
                                        </p:attrNameLst>
                                      </p:cBhvr>
                                    </p:anim>
                                  </p:childTnLst>
                                </p:cTn>
                              </p:par>
                              <p:par>
                                <p:cTn id="23" presetID="34" presetClass="entr" presetSubtype="0" fill="hold" nodeType="with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from="(-#ppt_w/2)" to="(#ppt_x)" calcmode="lin" valueType="num">
                                      <p:cBhvr>
                                        <p:cTn id="25" dur="600" fill="hold">
                                          <p:stCondLst>
                                            <p:cond delay="0"/>
                                          </p:stCondLst>
                                        </p:cTn>
                                        <p:tgtEl>
                                          <p:spTgt spid="2">
                                            <p:txEl>
                                              <p:pRg st="3" end="3"/>
                                            </p:txEl>
                                          </p:spTgt>
                                        </p:tgtEl>
                                        <p:attrNameLst>
                                          <p:attrName>ppt_x</p:attrName>
                                        </p:attrNameLst>
                                      </p:cBhvr>
                                    </p:anim>
                                    <p:anim from="0" to="-1.0" calcmode="lin" valueType="num">
                                      <p:cBhvr>
                                        <p:cTn id="26" dur="200" decel="50000" autoRev="1" fill="hold">
                                          <p:stCondLst>
                                            <p:cond delay="600"/>
                                          </p:stCondLst>
                                        </p:cTn>
                                        <p:tgtEl>
                                          <p:spTgt spid="2">
                                            <p:txEl>
                                              <p:pRg st="3" end="3"/>
                                            </p:txEl>
                                          </p:spTgt>
                                        </p:tgtEl>
                                        <p:attrNameLst>
                                          <p:attrName>xshear</p:attrName>
                                        </p:attrNameLst>
                                      </p:cBhvr>
                                    </p:anim>
                                    <p:animScale>
                                      <p:cBhvr>
                                        <p:cTn id="27" dur="200" decel="100000" autoRev="1" fill="hold">
                                          <p:stCondLst>
                                            <p:cond delay="600"/>
                                          </p:stCondLst>
                                        </p:cTn>
                                        <p:tgtEl>
                                          <p:spTgt spid="2">
                                            <p:txEl>
                                              <p:pRg st="3" end="3"/>
                                            </p:txEl>
                                          </p:spTgt>
                                        </p:tgtEl>
                                      </p:cBhvr>
                                      <p:from x="100000" y="100000"/>
                                      <p:to x="80000" y="100000"/>
                                    </p:animScale>
                                    <p:anim by="(#ppt_h/3+#ppt_w*0.1)" calcmode="lin" valueType="num">
                                      <p:cBhvr additive="sum">
                                        <p:cTn id="28" dur="200" decel="100000" autoRev="1" fill="hold">
                                          <p:stCondLst>
                                            <p:cond delay="600"/>
                                          </p:stCondLst>
                                        </p:cTn>
                                        <p:tgtEl>
                                          <p:spTgt spid="2">
                                            <p:txEl>
                                              <p:pRg st="3" end="3"/>
                                            </p:txEl>
                                          </p:spTgt>
                                        </p:tgtEl>
                                        <p:attrNameLst>
                                          <p:attrName>ppt_x</p:attrName>
                                        </p:attrNameLst>
                                      </p:cBhvr>
                                    </p:anim>
                                  </p:childTnLst>
                                </p:cTn>
                              </p:par>
                              <p:par>
                                <p:cTn id="29" presetID="34" presetClass="entr" presetSubtype="0" fill="hold" nodeType="with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from="(-#ppt_w/2)" to="(#ppt_x)" calcmode="lin" valueType="num">
                                      <p:cBhvr>
                                        <p:cTn id="31" dur="600" fill="hold">
                                          <p:stCondLst>
                                            <p:cond delay="0"/>
                                          </p:stCondLst>
                                        </p:cTn>
                                        <p:tgtEl>
                                          <p:spTgt spid="2">
                                            <p:txEl>
                                              <p:pRg st="4" end="4"/>
                                            </p:txEl>
                                          </p:spTgt>
                                        </p:tgtEl>
                                        <p:attrNameLst>
                                          <p:attrName>ppt_x</p:attrName>
                                        </p:attrNameLst>
                                      </p:cBhvr>
                                    </p:anim>
                                    <p:anim from="0" to="-1.0" calcmode="lin" valueType="num">
                                      <p:cBhvr>
                                        <p:cTn id="32" dur="200" decel="50000" autoRev="1" fill="hold">
                                          <p:stCondLst>
                                            <p:cond delay="600"/>
                                          </p:stCondLst>
                                        </p:cTn>
                                        <p:tgtEl>
                                          <p:spTgt spid="2">
                                            <p:txEl>
                                              <p:pRg st="4" end="4"/>
                                            </p:txEl>
                                          </p:spTgt>
                                        </p:tgtEl>
                                        <p:attrNameLst>
                                          <p:attrName>xshear</p:attrName>
                                        </p:attrNameLst>
                                      </p:cBhvr>
                                    </p:anim>
                                    <p:animScale>
                                      <p:cBhvr>
                                        <p:cTn id="33" dur="200" decel="100000" autoRev="1" fill="hold">
                                          <p:stCondLst>
                                            <p:cond delay="600"/>
                                          </p:stCondLst>
                                        </p:cTn>
                                        <p:tgtEl>
                                          <p:spTgt spid="2">
                                            <p:txEl>
                                              <p:pRg st="4" end="4"/>
                                            </p:txEl>
                                          </p:spTgt>
                                        </p:tgtEl>
                                      </p:cBhvr>
                                      <p:from x="100000" y="100000"/>
                                      <p:to x="80000" y="100000"/>
                                    </p:animScale>
                                    <p:anim by="(#ppt_h/3+#ppt_w*0.1)" calcmode="lin" valueType="num">
                                      <p:cBhvr additive="sum">
                                        <p:cTn id="34" dur="200" decel="100000" autoRev="1" fill="hold">
                                          <p:stCondLst>
                                            <p:cond delay="600"/>
                                          </p:stCondLst>
                                        </p:cTn>
                                        <p:tgtEl>
                                          <p:spTgt spid="2">
                                            <p:txEl>
                                              <p:pRg st="4" end="4"/>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texte 2"/>
          <p:cNvSpPr>
            <a:spLocks noGrp="1"/>
          </p:cNvSpPr>
          <p:nvPr>
            <p:ph idx="1"/>
          </p:nvPr>
        </p:nvSpPr>
        <p:spPr/>
        <p:txBody>
          <a:bodyPr>
            <a:normAutofit/>
          </a:bodyPr>
          <a:lstStyle/>
          <a:p>
            <a:endParaRPr lang="fr-FR" dirty="0" smtClean="0">
              <a:solidFill>
                <a:schemeClr val="tx1"/>
              </a:solidFill>
              <a:latin typeface="Ubuntu Condensed" charset="0"/>
            </a:endParaRPr>
          </a:p>
          <a:p>
            <a:r>
              <a:rPr lang="fr-FR" dirty="0" smtClean="0">
                <a:solidFill>
                  <a:schemeClr val="tx1"/>
                </a:solidFill>
                <a:latin typeface="Ubuntu Condensed" charset="0"/>
              </a:rPr>
              <a:t>« Sinon, surprenant, la sage-femme du chu m'a ASSURÉE que le test était absolument fiable, que selon elle il n'existait pas de faux négatifs. Je lui ai dis que pourtant j'avais lu des études qui indiquaient le contraire, elle m'a dit que pour eux, c'était aussi fiable qu'un caryotype si c'était négatif. Qu'il y avait potentiellement des faux positifs, mais très faiblement, qu'elle n'en avait jamais vu. Du coup, ça m'a rassurée sur le test (je craignais le faux négatif)."</a:t>
            </a:r>
          </a:p>
          <a:p>
            <a:endParaRPr lang="fr-FR" dirty="0"/>
          </a:p>
        </p:txBody>
      </p:sp>
      <p:sp>
        <p:nvSpPr>
          <p:cNvPr id="6" name="Espace réservé du texte 5"/>
          <p:cNvSpPr>
            <a:spLocks noGrp="1"/>
          </p:cNvSpPr>
          <p:nvPr>
            <p:ph type="body" sz="quarter" idx="10"/>
          </p:nvPr>
        </p:nvSpPr>
        <p:spPr/>
        <p:txBody>
          <a:bodyPr/>
          <a:lstStyle/>
          <a:p>
            <a:pPr algn="ctr"/>
            <a:r>
              <a:rPr lang="fr-FR" dirty="0" smtClean="0">
                <a:latin typeface="Ubuntu Condensed" charset="0"/>
              </a:rPr>
              <a:t>…Parfois entretenue par le discours des professionnels</a:t>
            </a:r>
            <a:endParaRPr lang="fr-FR" dirty="0">
              <a:latin typeface="Ubuntu Condensed" charset="0"/>
            </a:endParaRPr>
          </a:p>
        </p:txBody>
      </p:sp>
      <p:sp>
        <p:nvSpPr>
          <p:cNvPr id="9" name="Espace réservé du numéro de diapositive 8"/>
          <p:cNvSpPr>
            <a:spLocks noGrp="1"/>
          </p:cNvSpPr>
          <p:nvPr>
            <p:ph type="sldNum" sz="quarter" idx="12"/>
          </p:nvPr>
        </p:nvSpPr>
        <p:spPr/>
        <p:txBody>
          <a:bodyPr/>
          <a:lstStyle/>
          <a:p>
            <a:fld id="{92E660C2-DA5B-47D6-9300-967979CA6A0E}" type="slidenum">
              <a:rPr lang="fr-FR" smtClean="0"/>
              <a:pPr/>
              <a:t>13</a:t>
            </a:fld>
            <a:endParaRPr lang="fr-FR" dirty="0"/>
          </a:p>
        </p:txBody>
      </p:sp>
      <p:sp>
        <p:nvSpPr>
          <p:cNvPr id="29697" name="Rectangle 1"/>
          <p:cNvSpPr>
            <a:spLocks noChangeArrowheads="1"/>
          </p:cNvSpPr>
          <p:nvPr/>
        </p:nvSpPr>
        <p:spPr bwMode="auto">
          <a:xfrm>
            <a:off x="0" y="90100"/>
            <a:ext cx="219932"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23115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 calcmode="lin" valueType="num">
                                      <p:cBhvr additive="base">
                                        <p:cTn id="7"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p:cNvSpPr>
            <a:spLocks noGrp="1"/>
          </p:cNvSpPr>
          <p:nvPr>
            <p:ph type="body" sz="quarter" idx="13"/>
          </p:nvPr>
        </p:nvSpPr>
        <p:spPr/>
        <p:txBody>
          <a:bodyPr>
            <a:normAutofit/>
          </a:bodyPr>
          <a:lstStyle/>
          <a:p>
            <a:r>
              <a:rPr lang="fr-FR" sz="2800" dirty="0" smtClean="0">
                <a:latin typeface="Ubuntu Condensed" charset="0"/>
              </a:rPr>
              <a:t>Refus, doutes et stratégies de réassurance:</a:t>
            </a:r>
            <a:endParaRPr lang="fr-FR" sz="2800" dirty="0">
              <a:latin typeface="Ubuntu Condensed" charset="0"/>
            </a:endParaRPr>
          </a:p>
        </p:txBody>
      </p:sp>
      <p:sp>
        <p:nvSpPr>
          <p:cNvPr id="5" name="Espace réservé du texte 4"/>
          <p:cNvSpPr>
            <a:spLocks noGrp="1"/>
          </p:cNvSpPr>
          <p:nvPr>
            <p:ph type="body" sz="quarter" idx="14"/>
          </p:nvPr>
        </p:nvSpPr>
        <p:spPr/>
        <p:txBody>
          <a:bodyPr>
            <a:normAutofit/>
          </a:bodyPr>
          <a:lstStyle/>
          <a:p>
            <a:r>
              <a:rPr lang="fr-FR" sz="2400" dirty="0" smtClean="0">
                <a:latin typeface="Ubuntu Condensed" charset="0"/>
              </a:rPr>
              <a:t>l</a:t>
            </a:r>
            <a:r>
              <a:rPr lang="fr-FR" sz="2400" dirty="0" smtClean="0">
                <a:latin typeface="Ubuntu Condensed" charset="0"/>
              </a:rPr>
              <a:t>es </a:t>
            </a:r>
            <a:r>
              <a:rPr lang="fr-FR" sz="2400" dirty="0" smtClean="0">
                <a:latin typeface="Ubuntu Condensed" charset="0"/>
              </a:rPr>
              <a:t>limites du </a:t>
            </a:r>
            <a:r>
              <a:rPr lang="fr-FR" sz="2400" dirty="0" smtClean="0">
                <a:latin typeface="Ubuntu Condensed" charset="0"/>
              </a:rPr>
              <a:t>DPNI.</a:t>
            </a:r>
            <a:endParaRPr lang="fr-FR" sz="2400" dirty="0">
              <a:latin typeface="Ubuntu Condensed" charset="0"/>
            </a:endParaRPr>
          </a:p>
        </p:txBody>
      </p:sp>
      <p:sp>
        <p:nvSpPr>
          <p:cNvPr id="6" name="Espace réservé du numéro de diapositive 5"/>
          <p:cNvSpPr>
            <a:spLocks noGrp="1"/>
          </p:cNvSpPr>
          <p:nvPr>
            <p:ph type="sldNum" idx="12"/>
          </p:nvPr>
        </p:nvSpPr>
        <p:spPr/>
        <p:txBody>
          <a:bodyPr/>
          <a:lstStyle/>
          <a:p>
            <a:fld id="{00000000-1234-1234-1234-123412341234}" type="slidenum">
              <a:rPr lang="en" smtClean="0"/>
              <a:pPr/>
              <a:t>14</a:t>
            </a:fld>
            <a:endParaRPr lang="en"/>
          </a:p>
        </p:txBody>
      </p:sp>
    </p:spTree>
    <p:extLst>
      <p:ext uri="{BB962C8B-B14F-4D97-AF65-F5344CB8AC3E}">
        <p14:creationId xmlns:p14="http://schemas.microsoft.com/office/powerpoint/2010/main" xmlns="" val="16751642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texte 2"/>
          <p:cNvSpPr>
            <a:spLocks noGrp="1"/>
          </p:cNvSpPr>
          <p:nvPr>
            <p:ph idx="1"/>
          </p:nvPr>
        </p:nvSpPr>
        <p:spPr/>
        <p:txBody>
          <a:bodyPr>
            <a:normAutofit/>
          </a:bodyPr>
          <a:lstStyle/>
          <a:p>
            <a:r>
              <a:rPr lang="fr-FR" dirty="0" smtClean="0">
                <a:solidFill>
                  <a:schemeClr val="tx1"/>
                </a:solidFill>
                <a:latin typeface="Ubuntu Condensed" charset="0"/>
              </a:rPr>
              <a:t>« On a bien regardé ce que c’était avec mon mari, mais entre le fait que ça ne donne pas tout le caryotype et le risque de faux négatifs, non, vraiment, on ne voulait pas courir ce risque, on fait l’</a:t>
            </a:r>
            <a:r>
              <a:rPr lang="fr-FR" dirty="0" err="1" smtClean="0">
                <a:solidFill>
                  <a:schemeClr val="tx1"/>
                </a:solidFill>
                <a:latin typeface="Ubuntu Condensed" charset="0"/>
              </a:rPr>
              <a:t>amnio</a:t>
            </a:r>
            <a:r>
              <a:rPr lang="fr-FR" dirty="0" smtClean="0">
                <a:solidFill>
                  <a:schemeClr val="tx1"/>
                </a:solidFill>
                <a:latin typeface="Ubuntu Condensed" charset="0"/>
              </a:rPr>
              <a:t>. »</a:t>
            </a:r>
          </a:p>
          <a:p>
            <a:r>
              <a:rPr lang="fr-FR" dirty="0" smtClean="0">
                <a:solidFill>
                  <a:schemeClr val="tx1"/>
                </a:solidFill>
                <a:latin typeface="Ubuntu Condensed" charset="0"/>
              </a:rPr>
              <a:t>« Le chu nous a proposé le </a:t>
            </a:r>
            <a:r>
              <a:rPr lang="fr-FR" dirty="0" err="1" smtClean="0">
                <a:solidFill>
                  <a:schemeClr val="tx1"/>
                </a:solidFill>
                <a:latin typeface="Ubuntu Condensed" charset="0"/>
              </a:rPr>
              <a:t>dpni</a:t>
            </a:r>
            <a:r>
              <a:rPr lang="fr-FR" dirty="0" smtClean="0">
                <a:solidFill>
                  <a:schemeClr val="tx1"/>
                </a:solidFill>
                <a:latin typeface="Ubuntu Condensed" charset="0"/>
              </a:rPr>
              <a:t> ou l’amniocentèse. Nous avons beaucoup hésité, mais avons finalement décidé de faire l’amniocentèse. Je n’étais pas sûre que le résultat du </a:t>
            </a:r>
            <a:r>
              <a:rPr lang="fr-FR" dirty="0" err="1" smtClean="0">
                <a:solidFill>
                  <a:schemeClr val="tx1"/>
                </a:solidFill>
                <a:latin typeface="Ubuntu Condensed" charset="0"/>
              </a:rPr>
              <a:t>dpni</a:t>
            </a:r>
            <a:r>
              <a:rPr lang="fr-FR" dirty="0" smtClean="0">
                <a:solidFill>
                  <a:schemeClr val="tx1"/>
                </a:solidFill>
                <a:latin typeface="Ubuntu Condensed" charset="0"/>
              </a:rPr>
              <a:t> me rassurerait suffisamment pour vivre une grossesse sereine en cas de bons résultats. »</a:t>
            </a:r>
          </a:p>
          <a:p>
            <a:r>
              <a:rPr lang="fr-FR" dirty="0" smtClean="0">
                <a:solidFill>
                  <a:schemeClr val="tx1"/>
                </a:solidFill>
                <a:latin typeface="Ubuntu Condensed" charset="0"/>
              </a:rPr>
              <a:t>« Oui, je préfère prendre le risque de la fausse couche, qui est vraiment très bas, plutôt qu’on m’annonce à la naissance qu’il est trisomique alors que je sais que je ne pourrais pas garder un enfant trisomique. »</a:t>
            </a:r>
            <a:endParaRPr lang="fr-FR" dirty="0">
              <a:solidFill>
                <a:schemeClr val="tx1"/>
              </a:solidFill>
              <a:latin typeface="Ubuntu Condensed" charset="0"/>
            </a:endParaRPr>
          </a:p>
        </p:txBody>
      </p:sp>
      <p:sp>
        <p:nvSpPr>
          <p:cNvPr id="6" name="Espace réservé du texte 5"/>
          <p:cNvSpPr>
            <a:spLocks noGrp="1"/>
          </p:cNvSpPr>
          <p:nvPr>
            <p:ph type="body" sz="quarter" idx="10"/>
          </p:nvPr>
        </p:nvSpPr>
        <p:spPr/>
        <p:txBody>
          <a:bodyPr/>
          <a:lstStyle/>
          <a:p>
            <a:pPr algn="ctr"/>
            <a:r>
              <a:rPr lang="fr-FR" dirty="0" smtClean="0">
                <a:latin typeface="Ubuntu Condensed" charset="0"/>
              </a:rPr>
              <a:t>L’inacceptable incertitude</a:t>
            </a:r>
            <a:endParaRPr lang="fr-FR" dirty="0">
              <a:latin typeface="Ubuntu Condensed" charset="0"/>
            </a:endParaRPr>
          </a:p>
        </p:txBody>
      </p:sp>
      <p:sp>
        <p:nvSpPr>
          <p:cNvPr id="9" name="Espace réservé du numéro de diapositive 8"/>
          <p:cNvSpPr>
            <a:spLocks noGrp="1"/>
          </p:cNvSpPr>
          <p:nvPr>
            <p:ph type="sldNum" sz="quarter" idx="12"/>
          </p:nvPr>
        </p:nvSpPr>
        <p:spPr/>
        <p:txBody>
          <a:bodyPr/>
          <a:lstStyle/>
          <a:p>
            <a:fld id="{92E660C2-DA5B-47D6-9300-967979CA6A0E}" type="slidenum">
              <a:rPr lang="fr-FR" smtClean="0"/>
              <a:pPr/>
              <a:t>15</a:t>
            </a:fld>
            <a:endParaRPr lang="fr-FR" dirty="0"/>
          </a:p>
        </p:txBody>
      </p:sp>
      <p:sp>
        <p:nvSpPr>
          <p:cNvPr id="29697" name="Rectangle 1"/>
          <p:cNvSpPr>
            <a:spLocks noChangeArrowheads="1"/>
          </p:cNvSpPr>
          <p:nvPr/>
        </p:nvSpPr>
        <p:spPr bwMode="auto">
          <a:xfrm>
            <a:off x="0" y="90100"/>
            <a:ext cx="219932"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23115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7">
                                            <p:txEl>
                                              <p:pRg st="0" end="0"/>
                                            </p:txEl>
                                          </p:spTgt>
                                        </p:tgtEl>
                                        <p:attrNameLst>
                                          <p:attrName>ppt_x</p:attrName>
                                        </p:attrNameLst>
                                      </p:cBhvr>
                                    </p:anim>
                                    <p:anim from="0" to="-1.0" calcmode="lin" valueType="num">
                                      <p:cBhvr>
                                        <p:cTn id="8" dur="200" decel="50000" autoRev="1" fill="hold">
                                          <p:stCondLst>
                                            <p:cond delay="600"/>
                                          </p:stCondLst>
                                        </p:cTn>
                                        <p:tgtEl>
                                          <p:spTgt spid="7">
                                            <p:txEl>
                                              <p:pRg st="0" end="0"/>
                                            </p:txEl>
                                          </p:spTgt>
                                        </p:tgtEl>
                                        <p:attrNameLst>
                                          <p:attrName>xshear</p:attrName>
                                        </p:attrNameLst>
                                      </p:cBhvr>
                                    </p:anim>
                                    <p:animScale>
                                      <p:cBhvr>
                                        <p:cTn id="9" dur="200" decel="100000" autoRev="1" fill="hold">
                                          <p:stCondLst>
                                            <p:cond delay="600"/>
                                          </p:stCondLst>
                                        </p:cTn>
                                        <p:tgtEl>
                                          <p:spTgt spid="7">
                                            <p:txEl>
                                              <p:pRg st="0" end="0"/>
                                            </p:txEl>
                                          </p:spTgt>
                                        </p:tgtEl>
                                      </p:cBhvr>
                                      <p:from x="100000" y="100000"/>
                                      <p:to x="80000" y="100000"/>
                                    </p:animScale>
                                    <p:anim by="(#ppt_h/3+#ppt_w*0.1)" calcmode="lin" valueType="num">
                                      <p:cBhvr additive="sum">
                                        <p:cTn id="10" dur="200" decel="100000" autoRev="1" fill="hold">
                                          <p:stCondLst>
                                            <p:cond delay="600"/>
                                          </p:stCondLst>
                                        </p:cTn>
                                        <p:tgtEl>
                                          <p:spTgt spid="7">
                                            <p:txEl>
                                              <p:pRg st="0" end="0"/>
                                            </p:txEl>
                                          </p:spTgt>
                                        </p:tgtEl>
                                        <p:attrNameLst>
                                          <p:attrName>ppt_x</p:attrName>
                                        </p:attrNameLst>
                                      </p:cBhvr>
                                    </p:anim>
                                  </p:childTnLst>
                                </p:cTn>
                              </p:par>
                              <p:par>
                                <p:cTn id="11" presetID="34" presetClass="entr" presetSubtype="0" fill="hold" nodeType="with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from="(-#ppt_w/2)" to="(#ppt_x)" calcmode="lin" valueType="num">
                                      <p:cBhvr>
                                        <p:cTn id="13" dur="600" fill="hold">
                                          <p:stCondLst>
                                            <p:cond delay="0"/>
                                          </p:stCondLst>
                                        </p:cTn>
                                        <p:tgtEl>
                                          <p:spTgt spid="7">
                                            <p:txEl>
                                              <p:pRg st="1" end="1"/>
                                            </p:txEl>
                                          </p:spTgt>
                                        </p:tgtEl>
                                        <p:attrNameLst>
                                          <p:attrName>ppt_x</p:attrName>
                                        </p:attrNameLst>
                                      </p:cBhvr>
                                    </p:anim>
                                    <p:anim from="0" to="-1.0" calcmode="lin" valueType="num">
                                      <p:cBhvr>
                                        <p:cTn id="14" dur="200" decel="50000" autoRev="1" fill="hold">
                                          <p:stCondLst>
                                            <p:cond delay="600"/>
                                          </p:stCondLst>
                                        </p:cTn>
                                        <p:tgtEl>
                                          <p:spTgt spid="7">
                                            <p:txEl>
                                              <p:pRg st="1" end="1"/>
                                            </p:txEl>
                                          </p:spTgt>
                                        </p:tgtEl>
                                        <p:attrNameLst>
                                          <p:attrName>xshear</p:attrName>
                                        </p:attrNameLst>
                                      </p:cBhvr>
                                    </p:anim>
                                    <p:animScale>
                                      <p:cBhvr>
                                        <p:cTn id="15" dur="200" decel="100000" autoRev="1" fill="hold">
                                          <p:stCondLst>
                                            <p:cond delay="600"/>
                                          </p:stCondLst>
                                        </p:cTn>
                                        <p:tgtEl>
                                          <p:spTgt spid="7">
                                            <p:txEl>
                                              <p:pRg st="1" end="1"/>
                                            </p:txEl>
                                          </p:spTgt>
                                        </p:tgtEl>
                                      </p:cBhvr>
                                      <p:from x="100000" y="100000"/>
                                      <p:to x="80000" y="100000"/>
                                    </p:animScale>
                                    <p:anim by="(#ppt_h/3+#ppt_w*0.1)" calcmode="lin" valueType="num">
                                      <p:cBhvr additive="sum">
                                        <p:cTn id="16" dur="200" decel="100000" autoRev="1" fill="hold">
                                          <p:stCondLst>
                                            <p:cond delay="600"/>
                                          </p:stCondLst>
                                        </p:cTn>
                                        <p:tgtEl>
                                          <p:spTgt spid="7">
                                            <p:txEl>
                                              <p:pRg st="1" end="1"/>
                                            </p:txEl>
                                          </p:spTgt>
                                        </p:tgtEl>
                                        <p:attrNameLst>
                                          <p:attrName>ppt_x</p:attrName>
                                        </p:attrNameLst>
                                      </p:cBhvr>
                                    </p:anim>
                                  </p:childTnLst>
                                </p:cTn>
                              </p:par>
                              <p:par>
                                <p:cTn id="17" presetID="34" presetClass="entr" presetSubtype="0" fill="hold" nodeType="with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from="(-#ppt_w/2)" to="(#ppt_x)" calcmode="lin" valueType="num">
                                      <p:cBhvr>
                                        <p:cTn id="19" dur="600" fill="hold">
                                          <p:stCondLst>
                                            <p:cond delay="0"/>
                                          </p:stCondLst>
                                        </p:cTn>
                                        <p:tgtEl>
                                          <p:spTgt spid="7">
                                            <p:txEl>
                                              <p:pRg st="2" end="2"/>
                                            </p:txEl>
                                          </p:spTgt>
                                        </p:tgtEl>
                                        <p:attrNameLst>
                                          <p:attrName>ppt_x</p:attrName>
                                        </p:attrNameLst>
                                      </p:cBhvr>
                                    </p:anim>
                                    <p:anim from="0" to="-1.0" calcmode="lin" valueType="num">
                                      <p:cBhvr>
                                        <p:cTn id="20" dur="200" decel="50000" autoRev="1" fill="hold">
                                          <p:stCondLst>
                                            <p:cond delay="600"/>
                                          </p:stCondLst>
                                        </p:cTn>
                                        <p:tgtEl>
                                          <p:spTgt spid="7">
                                            <p:txEl>
                                              <p:pRg st="2" end="2"/>
                                            </p:txEl>
                                          </p:spTgt>
                                        </p:tgtEl>
                                        <p:attrNameLst>
                                          <p:attrName>xshear</p:attrName>
                                        </p:attrNameLst>
                                      </p:cBhvr>
                                    </p:anim>
                                    <p:animScale>
                                      <p:cBhvr>
                                        <p:cTn id="21" dur="200" decel="100000" autoRev="1" fill="hold">
                                          <p:stCondLst>
                                            <p:cond delay="600"/>
                                          </p:stCondLst>
                                        </p:cTn>
                                        <p:tgtEl>
                                          <p:spTgt spid="7">
                                            <p:txEl>
                                              <p:pRg st="2" end="2"/>
                                            </p:txEl>
                                          </p:spTgt>
                                        </p:tgtEl>
                                      </p:cBhvr>
                                      <p:from x="100000" y="100000"/>
                                      <p:to x="80000" y="100000"/>
                                    </p:animScale>
                                    <p:anim by="(#ppt_h/3+#ppt_w*0.1)" calcmode="lin" valueType="num">
                                      <p:cBhvr additive="sum">
                                        <p:cTn id="22" dur="200" decel="100000" autoRev="1" fill="hold">
                                          <p:stCondLst>
                                            <p:cond delay="600"/>
                                          </p:stCondLst>
                                        </p:cTn>
                                        <p:tgtEl>
                                          <p:spTgt spid="7">
                                            <p:txEl>
                                              <p:pRg st="2" end="2"/>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texte 2"/>
          <p:cNvSpPr>
            <a:spLocks noGrp="1"/>
          </p:cNvSpPr>
          <p:nvPr>
            <p:ph idx="1"/>
          </p:nvPr>
        </p:nvSpPr>
        <p:spPr/>
        <p:txBody>
          <a:bodyPr>
            <a:normAutofit/>
          </a:bodyPr>
          <a:lstStyle/>
          <a:p>
            <a:r>
              <a:rPr lang="fr-FR" dirty="0" smtClean="0">
                <a:solidFill>
                  <a:schemeClr val="tx1"/>
                </a:solidFill>
                <a:latin typeface="Ubuntu Condensed" charset="0"/>
              </a:rPr>
              <a:t>« J'ai vu ma gynéco vendredi qui me conseille de façon certaine de faire le test </a:t>
            </a:r>
            <a:r>
              <a:rPr lang="fr-FR" dirty="0" err="1" smtClean="0">
                <a:solidFill>
                  <a:schemeClr val="tx1"/>
                </a:solidFill>
                <a:latin typeface="Ubuntu Condensed" charset="0"/>
              </a:rPr>
              <a:t>adn</a:t>
            </a:r>
            <a:r>
              <a:rPr lang="fr-FR" dirty="0" smtClean="0">
                <a:solidFill>
                  <a:schemeClr val="tx1"/>
                </a:solidFill>
                <a:latin typeface="Ubuntu Condensed" charset="0"/>
              </a:rPr>
              <a:t> et non l'amniocentèse. J’avoue que m'étais déjà résignée à faire cette </a:t>
            </a:r>
            <a:r>
              <a:rPr lang="fr-FR" dirty="0" err="1" smtClean="0">
                <a:solidFill>
                  <a:schemeClr val="tx1"/>
                </a:solidFill>
                <a:latin typeface="Ubuntu Condensed" charset="0"/>
              </a:rPr>
              <a:t>amnio</a:t>
            </a:r>
            <a:r>
              <a:rPr lang="fr-FR" dirty="0" smtClean="0">
                <a:solidFill>
                  <a:schemeClr val="tx1"/>
                </a:solidFill>
                <a:latin typeface="Ubuntu Condensed" charset="0"/>
              </a:rPr>
              <a:t> </a:t>
            </a:r>
            <a:r>
              <a:rPr lang="fr-FR" dirty="0" smtClean="0">
                <a:solidFill>
                  <a:schemeClr val="tx1"/>
                </a:solidFill>
                <a:latin typeface="Ubuntu Condensed" charset="0"/>
              </a:rPr>
              <a:t>pour lever le doute</a:t>
            </a:r>
            <a:r>
              <a:rPr lang="fr-FR" dirty="0" smtClean="0">
                <a:solidFill>
                  <a:schemeClr val="tx1"/>
                </a:solidFill>
                <a:latin typeface="Ubuntu Condensed" charset="0"/>
              </a:rPr>
              <a:t>.</a:t>
            </a:r>
          </a:p>
          <a:p>
            <a:r>
              <a:rPr lang="fr-FR" dirty="0" smtClean="0">
                <a:solidFill>
                  <a:schemeClr val="tx1"/>
                </a:solidFill>
                <a:latin typeface="Ubuntu Condensed" charset="0"/>
              </a:rPr>
              <a:t/>
            </a:r>
            <a:br>
              <a:rPr lang="fr-FR" dirty="0" smtClean="0">
                <a:solidFill>
                  <a:schemeClr val="tx1"/>
                </a:solidFill>
                <a:latin typeface="Ubuntu Condensed" charset="0"/>
              </a:rPr>
            </a:br>
            <a:r>
              <a:rPr lang="fr-FR" dirty="0" smtClean="0">
                <a:solidFill>
                  <a:schemeClr val="tx1"/>
                </a:solidFill>
                <a:latin typeface="Ubuntu Condensed" charset="0"/>
              </a:rPr>
              <a:t>Aujourd'hui, je me sens toujours perdue et pas rassurée.  Ce qui est dur, c'est que tout mon entourage me dit de faire </a:t>
            </a:r>
            <a:r>
              <a:rPr lang="fr-FR" dirty="0" smtClean="0">
                <a:solidFill>
                  <a:schemeClr val="tx1"/>
                </a:solidFill>
                <a:latin typeface="Ubuntu Condensed" charset="0"/>
              </a:rPr>
              <a:t>l'amniocentèse… Devons-nous </a:t>
            </a:r>
            <a:r>
              <a:rPr lang="fr-FR" dirty="0" smtClean="0">
                <a:solidFill>
                  <a:schemeClr val="tx1"/>
                </a:solidFill>
                <a:latin typeface="Ubuntu Condensed" charset="0"/>
              </a:rPr>
              <a:t>nous en remettre et faire confiance à l'avancée des recherches scientifiques? Ce que je n'arrive pas à comprendre c'est que je suis sûre de ne pas vouloir d'enfant "malade" et que cette certitude ne me permette pas de me décider</a:t>
            </a:r>
            <a:r>
              <a:rPr lang="fr-FR" dirty="0" smtClean="0">
                <a:solidFill>
                  <a:schemeClr val="tx1"/>
                </a:solidFill>
                <a:latin typeface="Ubuntu Condensed" charset="0"/>
              </a:rPr>
              <a:t>.»</a:t>
            </a:r>
            <a:endParaRPr lang="fr-FR" dirty="0" smtClean="0">
              <a:solidFill>
                <a:schemeClr val="tx1"/>
              </a:solidFill>
              <a:latin typeface="Ubuntu Condensed" charset="0"/>
            </a:endParaRPr>
          </a:p>
        </p:txBody>
      </p:sp>
      <p:sp>
        <p:nvSpPr>
          <p:cNvPr id="6" name="Espace réservé du texte 5"/>
          <p:cNvSpPr>
            <a:spLocks noGrp="1"/>
          </p:cNvSpPr>
          <p:nvPr>
            <p:ph type="body" sz="quarter" idx="10"/>
          </p:nvPr>
        </p:nvSpPr>
        <p:spPr/>
        <p:txBody>
          <a:bodyPr/>
          <a:lstStyle/>
          <a:p>
            <a:pPr algn="ctr"/>
            <a:r>
              <a:rPr lang="fr-FR" dirty="0" smtClean="0">
                <a:latin typeface="Ubuntu Condensed" charset="0"/>
              </a:rPr>
              <a:t>Le DPNI et l’absence de risque 0</a:t>
            </a:r>
            <a:endParaRPr lang="fr-FR" dirty="0">
              <a:latin typeface="Ubuntu Condensed" charset="0"/>
            </a:endParaRPr>
          </a:p>
        </p:txBody>
      </p:sp>
      <p:sp>
        <p:nvSpPr>
          <p:cNvPr id="9" name="Espace réservé du numéro de diapositive 8"/>
          <p:cNvSpPr>
            <a:spLocks noGrp="1"/>
          </p:cNvSpPr>
          <p:nvPr>
            <p:ph type="sldNum" sz="quarter" idx="12"/>
          </p:nvPr>
        </p:nvSpPr>
        <p:spPr/>
        <p:txBody>
          <a:bodyPr/>
          <a:lstStyle/>
          <a:p>
            <a:fld id="{92E660C2-DA5B-47D6-9300-967979CA6A0E}" type="slidenum">
              <a:rPr lang="fr-FR" smtClean="0"/>
              <a:pPr/>
              <a:t>16</a:t>
            </a:fld>
            <a:endParaRPr lang="fr-FR" dirty="0"/>
          </a:p>
        </p:txBody>
      </p:sp>
      <p:sp>
        <p:nvSpPr>
          <p:cNvPr id="29697" name="Rectangle 1"/>
          <p:cNvSpPr>
            <a:spLocks noChangeArrowheads="1"/>
          </p:cNvSpPr>
          <p:nvPr/>
        </p:nvSpPr>
        <p:spPr bwMode="auto">
          <a:xfrm>
            <a:off x="0" y="90100"/>
            <a:ext cx="219932"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23115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anim calcmode="lin" valueType="num">
                                      <p:cBhvr additive="base">
                                        <p:cTn id="11"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texte 2"/>
          <p:cNvSpPr>
            <a:spLocks noGrp="1"/>
          </p:cNvSpPr>
          <p:nvPr>
            <p:ph idx="1"/>
          </p:nvPr>
        </p:nvSpPr>
        <p:spPr/>
        <p:txBody>
          <a:bodyPr>
            <a:normAutofit/>
          </a:bodyPr>
          <a:lstStyle/>
          <a:p>
            <a:endParaRPr lang="fr-FR" dirty="0">
              <a:solidFill>
                <a:schemeClr val="tx1"/>
              </a:solidFill>
              <a:latin typeface="Ubuntu Condensed" panose="020B0506030602030204" charset="0"/>
            </a:endParaRPr>
          </a:p>
          <a:p>
            <a:r>
              <a:rPr lang="fr-FR" dirty="0" smtClean="0">
                <a:solidFill>
                  <a:schemeClr val="tx1"/>
                </a:solidFill>
                <a:latin typeface="Ubuntu Condensed" charset="0"/>
              </a:rPr>
              <a:t>« Je pensais qu'en faisant le DPNI, j'aurais toujours un doute sur la validité des </a:t>
            </a:r>
            <a:r>
              <a:rPr lang="fr-FR" dirty="0" smtClean="0">
                <a:solidFill>
                  <a:schemeClr val="tx1"/>
                </a:solidFill>
                <a:latin typeface="Ubuntu Condensed" charset="0"/>
              </a:rPr>
              <a:t>résultats. </a:t>
            </a:r>
            <a:r>
              <a:rPr lang="fr-FR" dirty="0" smtClean="0">
                <a:solidFill>
                  <a:schemeClr val="tx1"/>
                </a:solidFill>
                <a:latin typeface="Ubuntu Condensed" charset="0"/>
              </a:rPr>
              <a:t>Mais je change sans cesse d'avis. </a:t>
            </a:r>
            <a:endParaRPr lang="fr-FR" dirty="0" smtClean="0">
              <a:solidFill>
                <a:schemeClr val="tx1"/>
              </a:solidFill>
              <a:latin typeface="Ubuntu Condensed" charset="0"/>
            </a:endParaRPr>
          </a:p>
          <a:p>
            <a:r>
              <a:rPr lang="fr-FR" dirty="0" smtClean="0">
                <a:solidFill>
                  <a:schemeClr val="tx1"/>
                </a:solidFill>
                <a:latin typeface="Ubuntu Condensed" charset="0"/>
              </a:rPr>
              <a:t>J'arrive </a:t>
            </a:r>
            <a:r>
              <a:rPr lang="fr-FR" dirty="0" smtClean="0">
                <a:solidFill>
                  <a:schemeClr val="tx1"/>
                </a:solidFill>
                <a:latin typeface="Ubuntu Condensed" charset="0"/>
              </a:rPr>
              <a:t>parfois à me raisonner en me disant qu'avec le DPNI et des échos poussées, le risque d'erreur est très bas puis peu après je me dis que l'on pourrait passer à côté d'une anomalie... tout en me disant que faire un enfant c'est accepter que le risque 0 n'existe pas et que </a:t>
            </a:r>
            <a:r>
              <a:rPr lang="fr-FR" dirty="0" err="1" smtClean="0">
                <a:solidFill>
                  <a:schemeClr val="tx1"/>
                </a:solidFill>
                <a:latin typeface="Ubuntu Condensed" charset="0"/>
              </a:rPr>
              <a:t>amnio</a:t>
            </a:r>
            <a:r>
              <a:rPr lang="fr-FR" dirty="0" smtClean="0">
                <a:solidFill>
                  <a:schemeClr val="tx1"/>
                </a:solidFill>
                <a:latin typeface="Ubuntu Condensed" charset="0"/>
              </a:rPr>
              <a:t> ou pas, DPNI ou pas, il y a toujours un risque qu'il faut accepter. C'est vraiment très complexe. »</a:t>
            </a:r>
            <a:endParaRPr lang="fr-FR" dirty="0">
              <a:solidFill>
                <a:schemeClr val="tx1"/>
              </a:solidFill>
              <a:latin typeface="Ubuntu Condensed" charset="0"/>
            </a:endParaRPr>
          </a:p>
        </p:txBody>
      </p:sp>
      <p:sp>
        <p:nvSpPr>
          <p:cNvPr id="6" name="Espace réservé du texte 5"/>
          <p:cNvSpPr>
            <a:spLocks noGrp="1"/>
          </p:cNvSpPr>
          <p:nvPr>
            <p:ph type="body" sz="quarter" idx="10"/>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92E660C2-DA5B-47D6-9300-967979CA6A0E}" type="slidenum">
              <a:rPr lang="fr-FR" smtClean="0"/>
              <a:pPr/>
              <a:t>17</a:t>
            </a:fld>
            <a:endParaRPr lang="fr-FR" dirty="0"/>
          </a:p>
        </p:txBody>
      </p:sp>
    </p:spTree>
    <p:extLst>
      <p:ext uri="{BB962C8B-B14F-4D97-AF65-F5344CB8AC3E}">
        <p14:creationId xmlns:p14="http://schemas.microsoft.com/office/powerpoint/2010/main" xmlns="" val="23115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 from="(-#ppt_w/2)" to="(#ppt_x)" calcmode="lin" valueType="num">
                                      <p:cBhvr>
                                        <p:cTn id="7" dur="600" fill="hold">
                                          <p:stCondLst>
                                            <p:cond delay="0"/>
                                          </p:stCondLst>
                                        </p:cTn>
                                        <p:tgtEl>
                                          <p:spTgt spid="7">
                                            <p:txEl>
                                              <p:pRg st="1" end="1"/>
                                            </p:txEl>
                                          </p:spTgt>
                                        </p:tgtEl>
                                        <p:attrNameLst>
                                          <p:attrName>ppt_x</p:attrName>
                                        </p:attrNameLst>
                                      </p:cBhvr>
                                    </p:anim>
                                    <p:anim from="0" to="-1.0" calcmode="lin" valueType="num">
                                      <p:cBhvr>
                                        <p:cTn id="8" dur="200" decel="50000" autoRev="1" fill="hold">
                                          <p:stCondLst>
                                            <p:cond delay="600"/>
                                          </p:stCondLst>
                                        </p:cTn>
                                        <p:tgtEl>
                                          <p:spTgt spid="7">
                                            <p:txEl>
                                              <p:pRg st="1" end="1"/>
                                            </p:txEl>
                                          </p:spTgt>
                                        </p:tgtEl>
                                        <p:attrNameLst>
                                          <p:attrName>xshear</p:attrName>
                                        </p:attrNameLst>
                                      </p:cBhvr>
                                    </p:anim>
                                    <p:animScale>
                                      <p:cBhvr>
                                        <p:cTn id="9" dur="200" decel="100000" autoRev="1" fill="hold">
                                          <p:stCondLst>
                                            <p:cond delay="600"/>
                                          </p:stCondLst>
                                        </p:cTn>
                                        <p:tgtEl>
                                          <p:spTgt spid="7">
                                            <p:txEl>
                                              <p:pRg st="1" end="1"/>
                                            </p:txEl>
                                          </p:spTgt>
                                        </p:tgtEl>
                                      </p:cBhvr>
                                      <p:from x="100000" y="100000"/>
                                      <p:to x="80000" y="100000"/>
                                    </p:animScale>
                                    <p:anim by="(#ppt_h/3+#ppt_w*0.1)" calcmode="lin" valueType="num">
                                      <p:cBhvr additive="sum">
                                        <p:cTn id="10" dur="200" decel="100000" autoRev="1" fill="hold">
                                          <p:stCondLst>
                                            <p:cond delay="600"/>
                                          </p:stCondLst>
                                        </p:cTn>
                                        <p:tgtEl>
                                          <p:spTgt spid="7">
                                            <p:txEl>
                                              <p:pRg st="1" end="1"/>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anim from="(-#ppt_w/2)" to="(#ppt_x)" calcmode="lin" valueType="num">
                                      <p:cBhvr>
                                        <p:cTn id="15" dur="600" fill="hold">
                                          <p:stCondLst>
                                            <p:cond delay="0"/>
                                          </p:stCondLst>
                                        </p:cTn>
                                        <p:tgtEl>
                                          <p:spTgt spid="7">
                                            <p:txEl>
                                              <p:pRg st="2" end="2"/>
                                            </p:txEl>
                                          </p:spTgt>
                                        </p:tgtEl>
                                        <p:attrNameLst>
                                          <p:attrName>ppt_x</p:attrName>
                                        </p:attrNameLst>
                                      </p:cBhvr>
                                    </p:anim>
                                    <p:anim from="0" to="-1.0" calcmode="lin" valueType="num">
                                      <p:cBhvr>
                                        <p:cTn id="16" dur="200" decel="50000" autoRev="1" fill="hold">
                                          <p:stCondLst>
                                            <p:cond delay="600"/>
                                          </p:stCondLst>
                                        </p:cTn>
                                        <p:tgtEl>
                                          <p:spTgt spid="7">
                                            <p:txEl>
                                              <p:pRg st="2" end="2"/>
                                            </p:txEl>
                                          </p:spTgt>
                                        </p:tgtEl>
                                        <p:attrNameLst>
                                          <p:attrName>xshear</p:attrName>
                                        </p:attrNameLst>
                                      </p:cBhvr>
                                    </p:anim>
                                    <p:animScale>
                                      <p:cBhvr>
                                        <p:cTn id="17" dur="200" decel="100000" autoRev="1" fill="hold">
                                          <p:stCondLst>
                                            <p:cond delay="600"/>
                                          </p:stCondLst>
                                        </p:cTn>
                                        <p:tgtEl>
                                          <p:spTgt spid="7">
                                            <p:txEl>
                                              <p:pRg st="2" end="2"/>
                                            </p:txEl>
                                          </p:spTgt>
                                        </p:tgtEl>
                                      </p:cBhvr>
                                      <p:from x="100000" y="100000"/>
                                      <p:to x="80000" y="100000"/>
                                    </p:animScale>
                                    <p:anim by="(#ppt_h/3+#ppt_w*0.1)" calcmode="lin" valueType="num">
                                      <p:cBhvr additive="sum">
                                        <p:cTn id="18" dur="200" decel="100000" autoRev="1" fill="hold">
                                          <p:stCondLst>
                                            <p:cond delay="600"/>
                                          </p:stCondLst>
                                        </p:cTn>
                                        <p:tgtEl>
                                          <p:spTgt spid="7">
                                            <p:txEl>
                                              <p:pRg st="2" end="2"/>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texte 2"/>
          <p:cNvSpPr>
            <a:spLocks noGrp="1"/>
          </p:cNvSpPr>
          <p:nvPr>
            <p:ph idx="1"/>
          </p:nvPr>
        </p:nvSpPr>
        <p:spPr/>
        <p:txBody>
          <a:bodyPr>
            <a:normAutofit fontScale="92500" lnSpcReduction="10000"/>
          </a:bodyPr>
          <a:lstStyle/>
          <a:p>
            <a:r>
              <a:rPr lang="fr-FR" dirty="0" smtClean="0">
                <a:solidFill>
                  <a:schemeClr val="tx1"/>
                </a:solidFill>
                <a:latin typeface="Ubuntu Condensed" charset="0"/>
              </a:rPr>
              <a:t>« Au début je pensais que cette prise de sang proposait quelque chose de similaire à l'amniocentèse et  maintenant je suis bien consciente qu'il s'agit d'un dépistage très fiable. Mais du coup faire une échographie spécialisée me rassurerait. »</a:t>
            </a:r>
          </a:p>
          <a:p>
            <a:r>
              <a:rPr lang="fr-FR" dirty="0" smtClean="0">
                <a:solidFill>
                  <a:schemeClr val="tx1"/>
                </a:solidFill>
                <a:latin typeface="Ubuntu Condensed" charset="0"/>
              </a:rPr>
              <a:t>« J’ai compris que le DPNI n’était pas comme l’</a:t>
            </a:r>
            <a:r>
              <a:rPr lang="fr-FR" dirty="0" err="1" smtClean="0">
                <a:solidFill>
                  <a:schemeClr val="tx1"/>
                </a:solidFill>
                <a:latin typeface="Ubuntu Condensed" charset="0"/>
              </a:rPr>
              <a:t>amnio</a:t>
            </a:r>
            <a:r>
              <a:rPr lang="fr-FR" dirty="0" smtClean="0">
                <a:solidFill>
                  <a:schemeClr val="tx1"/>
                </a:solidFill>
                <a:latin typeface="Ubuntu Condensed" charset="0"/>
              </a:rPr>
              <a:t>, c’est pas du 100%, alors où est-ce que je peux trouvez un spécialiste des échos de diagnostic? Parce que je ne suis plus aussi rassurée que ça et que ça m’aiderait »</a:t>
            </a:r>
          </a:p>
          <a:p>
            <a:r>
              <a:rPr lang="fr-FR" dirty="0" smtClean="0">
                <a:solidFill>
                  <a:schemeClr val="tx1"/>
                </a:solidFill>
                <a:latin typeface="Ubuntu Condensed" charset="0"/>
              </a:rPr>
              <a:t>« Notre DPNI est bon mais on voulait une écho par un spécialiste pour être sur. L’échographiste était très bien, mais il a insisté sur le fait que parfois on ne voit pas tout, qu’il ne peut pas </a:t>
            </a:r>
            <a:r>
              <a:rPr lang="fr-FR" dirty="0" smtClean="0">
                <a:solidFill>
                  <a:schemeClr val="tx1"/>
                </a:solidFill>
                <a:latin typeface="Ubuntu Condensed" charset="0"/>
              </a:rPr>
              <a:t>garantir </a:t>
            </a:r>
            <a:r>
              <a:rPr lang="fr-FR" smtClean="0">
                <a:solidFill>
                  <a:schemeClr val="tx1"/>
                </a:solidFill>
                <a:latin typeface="Ubuntu Condensed" charset="0"/>
              </a:rPr>
              <a:t>le caryotype du </a:t>
            </a:r>
            <a:r>
              <a:rPr lang="fr-FR" smtClean="0">
                <a:solidFill>
                  <a:schemeClr val="tx1"/>
                </a:solidFill>
                <a:latin typeface="Ubuntu Condensed" charset="0"/>
              </a:rPr>
              <a:t>bébé </a:t>
            </a:r>
            <a:r>
              <a:rPr lang="fr-FR" dirty="0" smtClean="0">
                <a:solidFill>
                  <a:schemeClr val="tx1"/>
                </a:solidFill>
                <a:latin typeface="Ubuntu Condensed" charset="0"/>
              </a:rPr>
              <a:t> »</a:t>
            </a:r>
          </a:p>
          <a:p>
            <a:r>
              <a:rPr lang="fr-FR" dirty="0" smtClean="0">
                <a:solidFill>
                  <a:schemeClr val="tx1"/>
                </a:solidFill>
                <a:latin typeface="Ubuntu Condensed" charset="0"/>
              </a:rPr>
              <a:t>« Il nous a dit que l’</a:t>
            </a:r>
            <a:r>
              <a:rPr lang="fr-FR" dirty="0" err="1" smtClean="0">
                <a:solidFill>
                  <a:schemeClr val="tx1"/>
                </a:solidFill>
                <a:latin typeface="Ubuntu Condensed" charset="0"/>
              </a:rPr>
              <a:t>amnio</a:t>
            </a:r>
            <a:r>
              <a:rPr lang="fr-FR" dirty="0" smtClean="0">
                <a:solidFill>
                  <a:schemeClr val="tx1"/>
                </a:solidFill>
                <a:latin typeface="Ubuntu Condensed" charset="0"/>
              </a:rPr>
              <a:t>, au moins c’était du 100% et que aux échos, on peut ne pas tout voir, que certaines anomalies ne se voient pas. On comprenait qu’il aurait vraiment préféré qu’on fasse l’</a:t>
            </a:r>
            <a:r>
              <a:rPr lang="fr-FR" dirty="0" err="1" smtClean="0">
                <a:solidFill>
                  <a:schemeClr val="tx1"/>
                </a:solidFill>
                <a:latin typeface="Ubuntu Condensed" charset="0"/>
              </a:rPr>
              <a:t>amnio</a:t>
            </a:r>
            <a:r>
              <a:rPr lang="fr-FR" dirty="0" smtClean="0">
                <a:solidFill>
                  <a:schemeClr val="tx1"/>
                </a:solidFill>
                <a:latin typeface="Ubuntu Condensed" charset="0"/>
              </a:rPr>
              <a:t>. » </a:t>
            </a:r>
            <a:endParaRPr lang="fr-FR" dirty="0">
              <a:solidFill>
                <a:schemeClr val="tx1"/>
              </a:solidFill>
              <a:latin typeface="Ubuntu Condensed" charset="0"/>
            </a:endParaRPr>
          </a:p>
        </p:txBody>
      </p:sp>
      <p:sp>
        <p:nvSpPr>
          <p:cNvPr id="6" name="Espace réservé du texte 5"/>
          <p:cNvSpPr>
            <a:spLocks noGrp="1"/>
          </p:cNvSpPr>
          <p:nvPr>
            <p:ph type="body" sz="quarter" idx="10"/>
          </p:nvPr>
        </p:nvSpPr>
        <p:spPr/>
        <p:txBody>
          <a:bodyPr/>
          <a:lstStyle/>
          <a:p>
            <a:pPr algn="ctr"/>
            <a:r>
              <a:rPr lang="fr-FR" dirty="0" smtClean="0">
                <a:latin typeface="Ubuntu Condensed" charset="0"/>
              </a:rPr>
              <a:t>Coupler le DPNI à un suivi échographique spécifique: une responsabilité </a:t>
            </a:r>
            <a:r>
              <a:rPr lang="fr-FR" dirty="0" smtClean="0">
                <a:latin typeface="Ubuntu Condensed" charset="0"/>
              </a:rPr>
              <a:t>supplémentaire </a:t>
            </a:r>
            <a:r>
              <a:rPr lang="fr-FR" dirty="0" smtClean="0">
                <a:latin typeface="Ubuntu Condensed" charset="0"/>
              </a:rPr>
              <a:t>pour </a:t>
            </a:r>
            <a:r>
              <a:rPr lang="fr-FR" dirty="0" smtClean="0">
                <a:latin typeface="Ubuntu Condensed" charset="0"/>
              </a:rPr>
              <a:t>les échographistes?</a:t>
            </a:r>
            <a:endParaRPr lang="fr-FR" dirty="0">
              <a:latin typeface="Ubuntu Condensed" charset="0"/>
            </a:endParaRPr>
          </a:p>
        </p:txBody>
      </p:sp>
      <p:sp>
        <p:nvSpPr>
          <p:cNvPr id="9" name="Espace réservé du numéro de diapositive 8"/>
          <p:cNvSpPr>
            <a:spLocks noGrp="1"/>
          </p:cNvSpPr>
          <p:nvPr>
            <p:ph type="sldNum" sz="quarter" idx="12"/>
          </p:nvPr>
        </p:nvSpPr>
        <p:spPr/>
        <p:txBody>
          <a:bodyPr/>
          <a:lstStyle/>
          <a:p>
            <a:fld id="{92E660C2-DA5B-47D6-9300-967979CA6A0E}" type="slidenum">
              <a:rPr lang="fr-FR" smtClean="0"/>
              <a:pPr/>
              <a:t>18</a:t>
            </a:fld>
            <a:endParaRPr lang="fr-FR" dirty="0"/>
          </a:p>
        </p:txBody>
      </p:sp>
      <p:sp>
        <p:nvSpPr>
          <p:cNvPr id="29697" name="Rectangle 1"/>
          <p:cNvSpPr>
            <a:spLocks noChangeArrowheads="1"/>
          </p:cNvSpPr>
          <p:nvPr/>
        </p:nvSpPr>
        <p:spPr bwMode="auto">
          <a:xfrm>
            <a:off x="0" y="90100"/>
            <a:ext cx="219932"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7889" name="Rectangle 1"/>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23115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anim calcmode="lin" valueType="num">
                                      <p:cBhvr additive="base">
                                        <p:cTn id="11"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 calcmode="lin" valueType="num">
                                      <p:cBhvr additive="base">
                                        <p:cTn id="17"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7">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7">
                                            <p:txEl>
                                              <p:pRg st="3" end="3"/>
                                            </p:txEl>
                                          </p:spTgt>
                                        </p:tgtEl>
                                        <p:attrNameLst>
                                          <p:attrName>style.visibility</p:attrName>
                                        </p:attrNameLst>
                                      </p:cBhvr>
                                      <p:to>
                                        <p:strVal val="visible"/>
                                      </p:to>
                                    </p:set>
                                    <p:anim calcmode="lin" valueType="num">
                                      <p:cBhvr additive="base">
                                        <p:cTn id="21"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texte 2"/>
          <p:cNvSpPr>
            <a:spLocks noGrp="1"/>
          </p:cNvSpPr>
          <p:nvPr>
            <p:ph idx="1"/>
          </p:nvPr>
        </p:nvSpPr>
        <p:spPr/>
        <p:txBody>
          <a:bodyPr>
            <a:normAutofit/>
          </a:bodyPr>
          <a:lstStyle/>
          <a:p>
            <a:r>
              <a:rPr lang="fr-FR" dirty="0" smtClean="0">
                <a:solidFill>
                  <a:schemeClr val="tx1"/>
                </a:solidFill>
                <a:latin typeface="Ubuntu Condensed" charset="0"/>
              </a:rPr>
              <a:t>«  Le résultat du DPNI a complètement rassuré mon mari qui lui est très confiant. Et pourtant, au fond de moi, subsiste une part de doute...de crainte, d'angoisses...parfois cela surgit, la nuit surtout ! Je n'ose plus du tout en parler après m'être pas mal épanchée au moment du tri test. Pour tous ceux qui m'entourent les angoisses sont passées. Pas complètement pour moi.... » </a:t>
            </a:r>
          </a:p>
          <a:p>
            <a:r>
              <a:rPr lang="fr-FR" dirty="0" smtClean="0">
                <a:solidFill>
                  <a:schemeClr val="tx1"/>
                </a:solidFill>
                <a:latin typeface="Ubuntu Condensed" charset="0"/>
              </a:rPr>
              <a:t>« Je suis exactement comme toi: l'écho des 22SA, c'est jeudi et je commence déjà à pleurer en imaginant le pire...et pourtant je croyais que les résultats du DPNI m'auraient soulagée...Je crois que ça ne s'arrêtera que quand le bébé sera là et que les 1er examens médicaux auront été réalisés. »</a:t>
            </a:r>
            <a:endParaRPr lang="fr-FR" dirty="0">
              <a:solidFill>
                <a:schemeClr val="tx1"/>
              </a:solidFill>
              <a:latin typeface="Ubuntu Condensed" charset="0"/>
            </a:endParaRPr>
          </a:p>
        </p:txBody>
      </p:sp>
      <p:sp>
        <p:nvSpPr>
          <p:cNvPr id="6" name="Espace réservé du texte 5"/>
          <p:cNvSpPr>
            <a:spLocks noGrp="1"/>
          </p:cNvSpPr>
          <p:nvPr>
            <p:ph type="body" sz="quarter" idx="10"/>
          </p:nvPr>
        </p:nvSpPr>
        <p:spPr/>
        <p:txBody>
          <a:bodyPr/>
          <a:lstStyle/>
          <a:p>
            <a:pPr algn="ctr"/>
            <a:r>
              <a:rPr lang="fr-FR" dirty="0" smtClean="0">
                <a:latin typeface="Ubuntu Condensed" charset="0"/>
              </a:rPr>
              <a:t>Quand le doute aboutit à des angoisses prolongées</a:t>
            </a:r>
            <a:endParaRPr lang="fr-FR" dirty="0">
              <a:latin typeface="Ubuntu Condensed" charset="0"/>
            </a:endParaRPr>
          </a:p>
        </p:txBody>
      </p:sp>
      <p:sp>
        <p:nvSpPr>
          <p:cNvPr id="9" name="Espace réservé du numéro de diapositive 8"/>
          <p:cNvSpPr>
            <a:spLocks noGrp="1"/>
          </p:cNvSpPr>
          <p:nvPr>
            <p:ph type="sldNum" sz="quarter" idx="12"/>
          </p:nvPr>
        </p:nvSpPr>
        <p:spPr/>
        <p:txBody>
          <a:bodyPr/>
          <a:lstStyle/>
          <a:p>
            <a:fld id="{92E660C2-DA5B-47D6-9300-967979CA6A0E}" type="slidenum">
              <a:rPr lang="fr-FR" smtClean="0"/>
              <a:pPr/>
              <a:t>19</a:t>
            </a:fld>
            <a:endParaRPr lang="fr-FR" dirty="0"/>
          </a:p>
        </p:txBody>
      </p:sp>
    </p:spTree>
    <p:extLst>
      <p:ext uri="{BB962C8B-B14F-4D97-AF65-F5344CB8AC3E}">
        <p14:creationId xmlns:p14="http://schemas.microsoft.com/office/powerpoint/2010/main" xmlns="" val="23115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7">
                                            <p:txEl>
                                              <p:pRg st="0" end="0"/>
                                            </p:txEl>
                                          </p:spTgt>
                                        </p:tgtEl>
                                        <p:attrNameLst>
                                          <p:attrName>ppt_x</p:attrName>
                                        </p:attrNameLst>
                                      </p:cBhvr>
                                    </p:anim>
                                    <p:anim from="0" to="-1.0" calcmode="lin" valueType="num">
                                      <p:cBhvr>
                                        <p:cTn id="8" dur="200" decel="50000" autoRev="1" fill="hold">
                                          <p:stCondLst>
                                            <p:cond delay="600"/>
                                          </p:stCondLst>
                                        </p:cTn>
                                        <p:tgtEl>
                                          <p:spTgt spid="7">
                                            <p:txEl>
                                              <p:pRg st="0" end="0"/>
                                            </p:txEl>
                                          </p:spTgt>
                                        </p:tgtEl>
                                        <p:attrNameLst>
                                          <p:attrName>xshear</p:attrName>
                                        </p:attrNameLst>
                                      </p:cBhvr>
                                    </p:anim>
                                    <p:animScale>
                                      <p:cBhvr>
                                        <p:cTn id="9" dur="200" decel="100000" autoRev="1" fill="hold">
                                          <p:stCondLst>
                                            <p:cond delay="600"/>
                                          </p:stCondLst>
                                        </p:cTn>
                                        <p:tgtEl>
                                          <p:spTgt spid="7">
                                            <p:txEl>
                                              <p:pRg st="0" end="0"/>
                                            </p:txEl>
                                          </p:spTgt>
                                        </p:tgtEl>
                                      </p:cBhvr>
                                      <p:from x="100000" y="100000"/>
                                      <p:to x="80000" y="100000"/>
                                    </p:animScale>
                                    <p:anim by="(#ppt_h/3+#ppt_w*0.1)" calcmode="lin" valueType="num">
                                      <p:cBhvr additive="sum">
                                        <p:cTn id="10" dur="200" decel="100000" autoRev="1" fill="hold">
                                          <p:stCondLst>
                                            <p:cond delay="600"/>
                                          </p:stCondLst>
                                        </p:cTn>
                                        <p:tgtEl>
                                          <p:spTgt spid="7">
                                            <p:txEl>
                                              <p:pRg st="0" end="0"/>
                                            </p:txEl>
                                          </p:spTgt>
                                        </p:tgtEl>
                                        <p:attrNameLst>
                                          <p:attrName>ppt_x</p:attrName>
                                        </p:attrNameLst>
                                      </p:cBhvr>
                                    </p:anim>
                                  </p:childTnLst>
                                </p:cTn>
                              </p:par>
                              <p:par>
                                <p:cTn id="11" presetID="34" presetClass="entr" presetSubtype="0" fill="hold" nodeType="with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from="(-#ppt_w/2)" to="(#ppt_x)" calcmode="lin" valueType="num">
                                      <p:cBhvr>
                                        <p:cTn id="13" dur="600" fill="hold">
                                          <p:stCondLst>
                                            <p:cond delay="0"/>
                                          </p:stCondLst>
                                        </p:cTn>
                                        <p:tgtEl>
                                          <p:spTgt spid="7">
                                            <p:txEl>
                                              <p:pRg st="1" end="1"/>
                                            </p:txEl>
                                          </p:spTgt>
                                        </p:tgtEl>
                                        <p:attrNameLst>
                                          <p:attrName>ppt_x</p:attrName>
                                        </p:attrNameLst>
                                      </p:cBhvr>
                                    </p:anim>
                                    <p:anim from="0" to="-1.0" calcmode="lin" valueType="num">
                                      <p:cBhvr>
                                        <p:cTn id="14" dur="200" decel="50000" autoRev="1" fill="hold">
                                          <p:stCondLst>
                                            <p:cond delay="600"/>
                                          </p:stCondLst>
                                        </p:cTn>
                                        <p:tgtEl>
                                          <p:spTgt spid="7">
                                            <p:txEl>
                                              <p:pRg st="1" end="1"/>
                                            </p:txEl>
                                          </p:spTgt>
                                        </p:tgtEl>
                                        <p:attrNameLst>
                                          <p:attrName>xshear</p:attrName>
                                        </p:attrNameLst>
                                      </p:cBhvr>
                                    </p:anim>
                                    <p:animScale>
                                      <p:cBhvr>
                                        <p:cTn id="15" dur="200" decel="100000" autoRev="1" fill="hold">
                                          <p:stCondLst>
                                            <p:cond delay="600"/>
                                          </p:stCondLst>
                                        </p:cTn>
                                        <p:tgtEl>
                                          <p:spTgt spid="7">
                                            <p:txEl>
                                              <p:pRg st="1" end="1"/>
                                            </p:txEl>
                                          </p:spTgt>
                                        </p:tgtEl>
                                      </p:cBhvr>
                                      <p:from x="100000" y="100000"/>
                                      <p:to x="80000" y="100000"/>
                                    </p:animScale>
                                    <p:anim by="(#ppt_h/3+#ppt_w*0.1)" calcmode="lin" valueType="num">
                                      <p:cBhvr additive="sum">
                                        <p:cTn id="16" dur="200" decel="100000" autoRev="1" fill="hold">
                                          <p:stCondLst>
                                            <p:cond delay="600"/>
                                          </p:stCondLst>
                                        </p:cTn>
                                        <p:tgtEl>
                                          <p:spTgt spid="7">
                                            <p:txEl>
                                              <p:pRg st="1" end="1"/>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p:cNvSpPr>
            <a:spLocks noGrp="1"/>
          </p:cNvSpPr>
          <p:nvPr>
            <p:ph type="body" sz="quarter" idx="13"/>
          </p:nvPr>
        </p:nvSpPr>
        <p:spPr/>
        <p:txBody>
          <a:bodyPr>
            <a:normAutofit/>
          </a:bodyPr>
          <a:lstStyle/>
          <a:p>
            <a:r>
              <a:rPr lang="fr-FR" sz="2400" dirty="0" smtClean="0">
                <a:latin typeface="Ubuntu Condensed" charset="0"/>
              </a:rPr>
              <a:t>2012-2013, </a:t>
            </a:r>
            <a:r>
              <a:rPr lang="fr-FR" sz="2400" dirty="0" smtClean="0">
                <a:latin typeface="Ubuntu Condensed" charset="0"/>
              </a:rPr>
              <a:t>apparition du DPNI en France et en </a:t>
            </a:r>
            <a:r>
              <a:rPr lang="fr-FR" sz="2400" dirty="0" smtClean="0">
                <a:latin typeface="Ubuntu Condensed" charset="0"/>
              </a:rPr>
              <a:t>Europe:</a:t>
            </a:r>
            <a:endParaRPr lang="fr-FR" sz="2400" dirty="0">
              <a:latin typeface="Ubuntu Condensed" charset="0"/>
            </a:endParaRPr>
          </a:p>
        </p:txBody>
      </p:sp>
      <p:sp>
        <p:nvSpPr>
          <p:cNvPr id="5" name="Espace réservé du texte 4"/>
          <p:cNvSpPr>
            <a:spLocks noGrp="1"/>
          </p:cNvSpPr>
          <p:nvPr>
            <p:ph type="body" sz="quarter" idx="14"/>
          </p:nvPr>
        </p:nvSpPr>
        <p:spPr/>
        <p:txBody>
          <a:bodyPr>
            <a:normAutofit/>
          </a:bodyPr>
          <a:lstStyle/>
          <a:p>
            <a:r>
              <a:rPr lang="fr-FR" sz="2000" dirty="0" smtClean="0">
                <a:latin typeface="Ubuntu Condensed" charset="0"/>
              </a:rPr>
              <a:t>u</a:t>
            </a:r>
            <a:r>
              <a:rPr lang="fr-FR" sz="2000" dirty="0" smtClean="0">
                <a:latin typeface="Ubuntu Condensed" charset="0"/>
              </a:rPr>
              <a:t>ne </a:t>
            </a:r>
            <a:r>
              <a:rPr lang="fr-FR" sz="2000" dirty="0" smtClean="0">
                <a:latin typeface="Ubuntu Condensed" charset="0"/>
              </a:rPr>
              <a:t>innovation technologique médicale lancée comme un produit de grande </a:t>
            </a:r>
            <a:r>
              <a:rPr lang="fr-FR" sz="2000" dirty="0" smtClean="0">
                <a:latin typeface="Ubuntu Condensed" charset="0"/>
              </a:rPr>
              <a:t>consommation.</a:t>
            </a:r>
            <a:endParaRPr lang="fr-FR" sz="2000" dirty="0">
              <a:latin typeface="Ubuntu Condensed" charset="0"/>
            </a:endParaRPr>
          </a:p>
        </p:txBody>
      </p:sp>
      <p:sp>
        <p:nvSpPr>
          <p:cNvPr id="6" name="Espace réservé du numéro de diapositive 5"/>
          <p:cNvSpPr>
            <a:spLocks noGrp="1"/>
          </p:cNvSpPr>
          <p:nvPr>
            <p:ph type="sldNum" idx="12"/>
          </p:nvPr>
        </p:nvSpPr>
        <p:spPr/>
        <p:txBody>
          <a:bodyPr/>
          <a:lstStyle/>
          <a:p>
            <a:fld id="{00000000-1234-1234-1234-123412341234}" type="slidenum">
              <a:rPr lang="en" smtClean="0"/>
              <a:pPr/>
              <a:t>2</a:t>
            </a:fld>
            <a:endParaRPr lang="en"/>
          </a:p>
        </p:txBody>
      </p:sp>
    </p:spTree>
    <p:extLst>
      <p:ext uri="{BB962C8B-B14F-4D97-AF65-F5344CB8AC3E}">
        <p14:creationId xmlns:p14="http://schemas.microsoft.com/office/powerpoint/2010/main" xmlns="" val="16751642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texte 2"/>
          <p:cNvSpPr>
            <a:spLocks noGrp="1"/>
          </p:cNvSpPr>
          <p:nvPr>
            <p:ph idx="1"/>
          </p:nvPr>
        </p:nvSpPr>
        <p:spPr/>
        <p:txBody>
          <a:bodyPr>
            <a:normAutofit/>
          </a:bodyPr>
          <a:lstStyle/>
          <a:p>
            <a:endParaRPr lang="fr-FR" dirty="0" smtClean="0">
              <a:solidFill>
                <a:schemeClr val="tx1"/>
              </a:solidFill>
              <a:latin typeface="Ubuntu Condensed" charset="0"/>
            </a:endParaRPr>
          </a:p>
          <a:p>
            <a:r>
              <a:rPr lang="fr-FR" dirty="0" smtClean="0">
                <a:solidFill>
                  <a:schemeClr val="tx1"/>
                </a:solidFill>
                <a:latin typeface="Ubuntu Condensed" charset="0"/>
              </a:rPr>
              <a:t>«Si j'ai fait la prise de sang c'était parce que j'étais convaincue que mon bébé serait en bonne santé. Ensuite, j'ai voulu me préserver, j'ai lu plein d'infos qui m'ont fait très peur et j'ai donc réussi à me persuader qu'il fallait me détacher de mon bébé.  J’en viens à me dire que ça serait mieux qu’il meurt, que la grossesse s’arrête, parce que je n’arrive pas à croire qu’il va bien, je pense qu’il y a quelque chose  et on va me le dire à la naissance et je ne peux pas le supporter. J’ai des angoisses terribles, personne ne peut me rassurer. »</a:t>
            </a:r>
          </a:p>
          <a:p>
            <a:endParaRPr lang="fr-FR" dirty="0">
              <a:solidFill>
                <a:schemeClr val="tx1"/>
              </a:solidFill>
              <a:latin typeface="Ubuntu Condensed" charset="0"/>
            </a:endParaRPr>
          </a:p>
        </p:txBody>
      </p:sp>
      <p:sp>
        <p:nvSpPr>
          <p:cNvPr id="6" name="Espace réservé du texte 5"/>
          <p:cNvSpPr>
            <a:spLocks noGrp="1"/>
          </p:cNvSpPr>
          <p:nvPr>
            <p:ph type="body" sz="quarter" idx="10"/>
          </p:nvPr>
        </p:nvSpPr>
        <p:spPr/>
        <p:txBody>
          <a:bodyPr/>
          <a:lstStyle/>
          <a:p>
            <a:pPr algn="ctr"/>
            <a:r>
              <a:rPr lang="fr-FR" dirty="0" smtClean="0">
                <a:latin typeface="Ubuntu Condensed" charset="0"/>
              </a:rPr>
              <a:t>Et parfois majeures</a:t>
            </a:r>
            <a:endParaRPr lang="fr-FR" dirty="0">
              <a:latin typeface="Ubuntu Condensed" charset="0"/>
            </a:endParaRPr>
          </a:p>
        </p:txBody>
      </p:sp>
      <p:sp>
        <p:nvSpPr>
          <p:cNvPr id="9" name="Espace réservé du numéro de diapositive 8"/>
          <p:cNvSpPr>
            <a:spLocks noGrp="1"/>
          </p:cNvSpPr>
          <p:nvPr>
            <p:ph type="sldNum" sz="quarter" idx="12"/>
          </p:nvPr>
        </p:nvSpPr>
        <p:spPr/>
        <p:txBody>
          <a:bodyPr/>
          <a:lstStyle/>
          <a:p>
            <a:fld id="{92E660C2-DA5B-47D6-9300-967979CA6A0E}" type="slidenum">
              <a:rPr lang="fr-FR" smtClean="0"/>
              <a:pPr/>
              <a:t>20</a:t>
            </a:fld>
            <a:endParaRPr lang="fr-FR" dirty="0"/>
          </a:p>
        </p:txBody>
      </p:sp>
      <p:sp>
        <p:nvSpPr>
          <p:cNvPr id="29697" name="Rectangle 1"/>
          <p:cNvSpPr>
            <a:spLocks noChangeArrowheads="1"/>
          </p:cNvSpPr>
          <p:nvPr/>
        </p:nvSpPr>
        <p:spPr bwMode="auto">
          <a:xfrm>
            <a:off x="0" y="90100"/>
            <a:ext cx="219932"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7889" name="Rectangle 1"/>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23115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 calcmode="lin" valueType="num">
                                      <p:cBhvr additive="base">
                                        <p:cTn id="7"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texte 2"/>
          <p:cNvSpPr>
            <a:spLocks noGrp="1"/>
          </p:cNvSpPr>
          <p:nvPr>
            <p:ph idx="1"/>
          </p:nvPr>
        </p:nvSpPr>
        <p:spPr/>
        <p:txBody>
          <a:bodyPr>
            <a:normAutofit fontScale="92500" lnSpcReduction="20000"/>
          </a:bodyPr>
          <a:lstStyle/>
          <a:p>
            <a:endParaRPr lang="fr-FR" dirty="0" smtClean="0">
              <a:solidFill>
                <a:schemeClr val="tx1"/>
              </a:solidFill>
              <a:latin typeface="Ubuntu Condensed" charset="0"/>
            </a:endParaRPr>
          </a:p>
          <a:p>
            <a:r>
              <a:rPr lang="fr-FR" sz="1700" dirty="0" smtClean="0">
                <a:solidFill>
                  <a:schemeClr val="tx1"/>
                </a:solidFill>
                <a:latin typeface="Ubuntu Condensed" charset="0"/>
              </a:rPr>
              <a:t>«Bonjour, cela fait quelques temps que je ne suis pas venue sur ce forum. C'était encore très (trop) dur pour moi de repenser au cauchemar que j'avais vécu pendant ma grossesse.</a:t>
            </a:r>
            <a:br>
              <a:rPr lang="fr-FR" sz="1700" dirty="0" smtClean="0">
                <a:solidFill>
                  <a:schemeClr val="tx1"/>
                </a:solidFill>
                <a:latin typeface="Ubuntu Condensed" charset="0"/>
              </a:rPr>
            </a:br>
            <a:r>
              <a:rPr lang="fr-FR" sz="1700" dirty="0" smtClean="0">
                <a:solidFill>
                  <a:schemeClr val="tx1"/>
                </a:solidFill>
                <a:latin typeface="Ubuntu Condensed" charset="0"/>
              </a:rPr>
              <a:t>En résumé, j'avais fait le choix du DPNI, mais je n'arrivais pas à vivre sans être rassurée à 100%. L'angoisse est montée peu à peu jusqu'à devenir insoutenable.</a:t>
            </a:r>
            <a:br>
              <a:rPr lang="fr-FR" sz="1700" dirty="0" smtClean="0">
                <a:solidFill>
                  <a:schemeClr val="tx1"/>
                </a:solidFill>
                <a:latin typeface="Ubuntu Condensed" charset="0"/>
              </a:rPr>
            </a:br>
            <a:r>
              <a:rPr lang="fr-FR" sz="1700" dirty="0" smtClean="0">
                <a:solidFill>
                  <a:schemeClr val="tx1"/>
                </a:solidFill>
                <a:latin typeface="Ubuntu Condensed" charset="0"/>
              </a:rPr>
              <a:t>J'ai accouché d'un petit garçon il y a un mois et demi. Mon fils va bien, je suis heureuse. Je ne peux ni conseiller ni déconseiller ce test. </a:t>
            </a:r>
          </a:p>
          <a:p>
            <a:r>
              <a:rPr lang="fr-FR" sz="1700" dirty="0" smtClean="0">
                <a:solidFill>
                  <a:schemeClr val="tx1"/>
                </a:solidFill>
                <a:latin typeface="Ubuntu Condensed" charset="0"/>
              </a:rPr>
              <a:t>Il faut juste savoir quelle part de doute nous sommes capables de supporter. Surtout que pendant une grossesse, une femme est plus vulnérable et prend moins de recul, enfin peut-être pas toutes, mais c'était mon cas. J'ai quasiment sombré dans une espèce de folie-dépression!!! Le fait que les médecins ne s'engagent pas jusqu'à la fin quant à la santé de mon bébé, tout en ayant un discours contre l'</a:t>
            </a:r>
            <a:r>
              <a:rPr lang="fr-FR" sz="1700" dirty="0" err="1" smtClean="0">
                <a:solidFill>
                  <a:schemeClr val="tx1"/>
                </a:solidFill>
                <a:latin typeface="Ubuntu Condensed" charset="0"/>
              </a:rPr>
              <a:t>amnio</a:t>
            </a:r>
            <a:r>
              <a:rPr lang="fr-FR" sz="1700" dirty="0" smtClean="0">
                <a:solidFill>
                  <a:schemeClr val="tx1"/>
                </a:solidFill>
                <a:latin typeface="Ubuntu Condensed" charset="0"/>
              </a:rPr>
              <a:t> dans mon cas puisque j’avais fait le DPNI, cela m'a perturbée. » </a:t>
            </a:r>
            <a:endParaRPr lang="fr-FR" sz="1700" dirty="0">
              <a:solidFill>
                <a:schemeClr val="tx1"/>
              </a:solidFill>
              <a:latin typeface="Ubuntu Condensed" charset="0"/>
            </a:endParaRPr>
          </a:p>
        </p:txBody>
      </p:sp>
      <p:sp>
        <p:nvSpPr>
          <p:cNvPr id="6" name="Espace réservé du texte 5"/>
          <p:cNvSpPr>
            <a:spLocks noGrp="1"/>
          </p:cNvSpPr>
          <p:nvPr>
            <p:ph type="body" sz="quarter" idx="10"/>
          </p:nvPr>
        </p:nvSpPr>
        <p:spPr/>
        <p:txBody>
          <a:bodyPr/>
          <a:lstStyle/>
          <a:p>
            <a:pPr algn="ctr"/>
            <a:endParaRPr lang="fr-FR" dirty="0">
              <a:latin typeface="Ubuntu Condensed" charset="0"/>
            </a:endParaRPr>
          </a:p>
        </p:txBody>
      </p:sp>
      <p:sp>
        <p:nvSpPr>
          <p:cNvPr id="9" name="Espace réservé du numéro de diapositive 8"/>
          <p:cNvSpPr>
            <a:spLocks noGrp="1"/>
          </p:cNvSpPr>
          <p:nvPr>
            <p:ph type="sldNum" sz="quarter" idx="12"/>
          </p:nvPr>
        </p:nvSpPr>
        <p:spPr/>
        <p:txBody>
          <a:bodyPr/>
          <a:lstStyle/>
          <a:p>
            <a:fld id="{92E660C2-DA5B-47D6-9300-967979CA6A0E}" type="slidenum">
              <a:rPr lang="fr-FR" smtClean="0"/>
              <a:pPr/>
              <a:t>21</a:t>
            </a:fld>
            <a:endParaRPr lang="fr-FR" dirty="0"/>
          </a:p>
        </p:txBody>
      </p:sp>
      <p:sp>
        <p:nvSpPr>
          <p:cNvPr id="29697" name="Rectangle 1"/>
          <p:cNvSpPr>
            <a:spLocks noChangeArrowheads="1"/>
          </p:cNvSpPr>
          <p:nvPr/>
        </p:nvSpPr>
        <p:spPr bwMode="auto">
          <a:xfrm>
            <a:off x="0" y="90100"/>
            <a:ext cx="219932"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7889" name="Rectangle 1"/>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23115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 from="(-#ppt_w/2)" to="(#ppt_x)" calcmode="lin" valueType="num">
                                      <p:cBhvr>
                                        <p:cTn id="7" dur="600" fill="hold">
                                          <p:stCondLst>
                                            <p:cond delay="0"/>
                                          </p:stCondLst>
                                        </p:cTn>
                                        <p:tgtEl>
                                          <p:spTgt spid="7">
                                            <p:txEl>
                                              <p:pRg st="1" end="1"/>
                                            </p:txEl>
                                          </p:spTgt>
                                        </p:tgtEl>
                                        <p:attrNameLst>
                                          <p:attrName>ppt_x</p:attrName>
                                        </p:attrNameLst>
                                      </p:cBhvr>
                                    </p:anim>
                                    <p:anim from="0" to="-1.0" calcmode="lin" valueType="num">
                                      <p:cBhvr>
                                        <p:cTn id="8" dur="200" decel="50000" autoRev="1" fill="hold">
                                          <p:stCondLst>
                                            <p:cond delay="600"/>
                                          </p:stCondLst>
                                        </p:cTn>
                                        <p:tgtEl>
                                          <p:spTgt spid="7">
                                            <p:txEl>
                                              <p:pRg st="1" end="1"/>
                                            </p:txEl>
                                          </p:spTgt>
                                        </p:tgtEl>
                                        <p:attrNameLst>
                                          <p:attrName>xshear</p:attrName>
                                        </p:attrNameLst>
                                      </p:cBhvr>
                                    </p:anim>
                                    <p:animScale>
                                      <p:cBhvr>
                                        <p:cTn id="9" dur="200" decel="100000" autoRev="1" fill="hold">
                                          <p:stCondLst>
                                            <p:cond delay="600"/>
                                          </p:stCondLst>
                                        </p:cTn>
                                        <p:tgtEl>
                                          <p:spTgt spid="7">
                                            <p:txEl>
                                              <p:pRg st="1" end="1"/>
                                            </p:txEl>
                                          </p:spTgt>
                                        </p:tgtEl>
                                      </p:cBhvr>
                                      <p:from x="100000" y="100000"/>
                                      <p:to x="80000" y="100000"/>
                                    </p:animScale>
                                    <p:anim by="(#ppt_h/3+#ppt_w*0.1)" calcmode="lin" valueType="num">
                                      <p:cBhvr additive="sum">
                                        <p:cTn id="10" dur="200" decel="100000" autoRev="1" fill="hold">
                                          <p:stCondLst>
                                            <p:cond delay="600"/>
                                          </p:stCondLst>
                                        </p:cTn>
                                        <p:tgtEl>
                                          <p:spTgt spid="7">
                                            <p:txEl>
                                              <p:pRg st="1" end="1"/>
                                            </p:txEl>
                                          </p:spTgt>
                                        </p:tgtEl>
                                        <p:attrNameLst>
                                          <p:attrName>ppt_x</p:attrName>
                                        </p:attrNameLst>
                                      </p:cBhvr>
                                    </p:anim>
                                  </p:childTnLst>
                                </p:cTn>
                              </p:par>
                              <p:par>
                                <p:cTn id="11" presetID="34" presetClass="entr" presetSubtype="0" fill="hold" nodeType="with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 from="(-#ppt_w/2)" to="(#ppt_x)" calcmode="lin" valueType="num">
                                      <p:cBhvr>
                                        <p:cTn id="13" dur="600" fill="hold">
                                          <p:stCondLst>
                                            <p:cond delay="0"/>
                                          </p:stCondLst>
                                        </p:cTn>
                                        <p:tgtEl>
                                          <p:spTgt spid="7">
                                            <p:txEl>
                                              <p:pRg st="2" end="2"/>
                                            </p:txEl>
                                          </p:spTgt>
                                        </p:tgtEl>
                                        <p:attrNameLst>
                                          <p:attrName>ppt_x</p:attrName>
                                        </p:attrNameLst>
                                      </p:cBhvr>
                                    </p:anim>
                                    <p:anim from="0" to="-1.0" calcmode="lin" valueType="num">
                                      <p:cBhvr>
                                        <p:cTn id="14" dur="200" decel="50000" autoRev="1" fill="hold">
                                          <p:stCondLst>
                                            <p:cond delay="600"/>
                                          </p:stCondLst>
                                        </p:cTn>
                                        <p:tgtEl>
                                          <p:spTgt spid="7">
                                            <p:txEl>
                                              <p:pRg st="2" end="2"/>
                                            </p:txEl>
                                          </p:spTgt>
                                        </p:tgtEl>
                                        <p:attrNameLst>
                                          <p:attrName>xshear</p:attrName>
                                        </p:attrNameLst>
                                      </p:cBhvr>
                                    </p:anim>
                                    <p:animScale>
                                      <p:cBhvr>
                                        <p:cTn id="15" dur="200" decel="100000" autoRev="1" fill="hold">
                                          <p:stCondLst>
                                            <p:cond delay="600"/>
                                          </p:stCondLst>
                                        </p:cTn>
                                        <p:tgtEl>
                                          <p:spTgt spid="7">
                                            <p:txEl>
                                              <p:pRg st="2" end="2"/>
                                            </p:txEl>
                                          </p:spTgt>
                                        </p:tgtEl>
                                      </p:cBhvr>
                                      <p:from x="100000" y="100000"/>
                                      <p:to x="80000" y="100000"/>
                                    </p:animScale>
                                    <p:anim by="(#ppt_h/3+#ppt_w*0.1)" calcmode="lin" valueType="num">
                                      <p:cBhvr additive="sum">
                                        <p:cTn id="16" dur="200" decel="100000" autoRev="1" fill="hold">
                                          <p:stCondLst>
                                            <p:cond delay="600"/>
                                          </p:stCondLst>
                                        </p:cTn>
                                        <p:tgtEl>
                                          <p:spTgt spid="7">
                                            <p:txEl>
                                              <p:pRg st="2" end="2"/>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p:cNvSpPr>
            <a:spLocks noGrp="1"/>
          </p:cNvSpPr>
          <p:nvPr>
            <p:ph type="body" sz="quarter" idx="13"/>
          </p:nvPr>
        </p:nvSpPr>
        <p:spPr/>
        <p:txBody>
          <a:bodyPr>
            <a:normAutofit/>
          </a:bodyPr>
          <a:lstStyle/>
          <a:p>
            <a:r>
              <a:rPr lang="fr-FR" sz="2800" dirty="0" smtClean="0">
                <a:latin typeface="Ubuntu Condensed" charset="0"/>
              </a:rPr>
              <a:t>Sorties des recommandations de l’HAS:</a:t>
            </a:r>
            <a:endParaRPr lang="fr-FR" sz="2800" dirty="0">
              <a:latin typeface="Ubuntu Condensed" charset="0"/>
            </a:endParaRPr>
          </a:p>
        </p:txBody>
      </p:sp>
      <p:sp>
        <p:nvSpPr>
          <p:cNvPr id="5" name="Espace réservé du texte 4"/>
          <p:cNvSpPr>
            <a:spLocks noGrp="1"/>
          </p:cNvSpPr>
          <p:nvPr>
            <p:ph type="body" sz="quarter" idx="14"/>
          </p:nvPr>
        </p:nvSpPr>
        <p:spPr/>
        <p:txBody>
          <a:bodyPr>
            <a:normAutofit/>
          </a:bodyPr>
          <a:lstStyle/>
          <a:p>
            <a:r>
              <a:rPr lang="fr-FR" sz="2400" dirty="0" smtClean="0">
                <a:latin typeface="Ubuntu Condensed" charset="0"/>
              </a:rPr>
              <a:t>Premières </a:t>
            </a:r>
            <a:r>
              <a:rPr lang="fr-FR" sz="2400" dirty="0" smtClean="0">
                <a:latin typeface="Ubuntu Condensed" charset="0"/>
              </a:rPr>
              <a:t>constatations.</a:t>
            </a:r>
            <a:endParaRPr lang="fr-FR" sz="2400" dirty="0">
              <a:latin typeface="Ubuntu Condensed" charset="0"/>
            </a:endParaRPr>
          </a:p>
        </p:txBody>
      </p:sp>
      <p:sp>
        <p:nvSpPr>
          <p:cNvPr id="6" name="Espace réservé du numéro de diapositive 5"/>
          <p:cNvSpPr>
            <a:spLocks noGrp="1"/>
          </p:cNvSpPr>
          <p:nvPr>
            <p:ph type="sldNum" idx="12"/>
          </p:nvPr>
        </p:nvSpPr>
        <p:spPr/>
        <p:txBody>
          <a:bodyPr/>
          <a:lstStyle/>
          <a:p>
            <a:fld id="{00000000-1234-1234-1234-123412341234}" type="slidenum">
              <a:rPr lang="en" smtClean="0"/>
              <a:pPr/>
              <a:t>22</a:t>
            </a:fld>
            <a:endParaRPr lang="en"/>
          </a:p>
        </p:txBody>
      </p:sp>
    </p:spTree>
    <p:extLst>
      <p:ext uri="{BB962C8B-B14F-4D97-AF65-F5344CB8AC3E}">
        <p14:creationId xmlns:p14="http://schemas.microsoft.com/office/powerpoint/2010/main" xmlns="" val="16751642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texte 2"/>
          <p:cNvSpPr>
            <a:spLocks noGrp="1"/>
          </p:cNvSpPr>
          <p:nvPr>
            <p:ph idx="1"/>
          </p:nvPr>
        </p:nvSpPr>
        <p:spPr/>
        <p:txBody>
          <a:bodyPr>
            <a:normAutofit lnSpcReduction="10000"/>
          </a:bodyPr>
          <a:lstStyle/>
          <a:p>
            <a:r>
              <a:rPr lang="fr-FR" dirty="0" smtClean="0">
                <a:solidFill>
                  <a:schemeClr val="tx1"/>
                </a:solidFill>
                <a:latin typeface="Ubuntu Condensed" charset="0"/>
              </a:rPr>
              <a:t>-Rassure les inquiètes:</a:t>
            </a:r>
          </a:p>
          <a:p>
            <a:r>
              <a:rPr lang="fr-FR" dirty="0" smtClean="0">
                <a:solidFill>
                  <a:schemeClr val="tx1"/>
                </a:solidFill>
                <a:latin typeface="Ubuntu Condensed" charset="0"/>
              </a:rPr>
              <a:t>« Moi, j’ai toujours des doutes. Je suis à 1/590 et je ne trouvais pas ça terrible, j’étais venue sur le forum pour en parler. Maintenant, je peux faire le DPNI et je suis très rassurée »</a:t>
            </a:r>
          </a:p>
          <a:p>
            <a:r>
              <a:rPr lang="fr-FR" dirty="0" smtClean="0">
                <a:solidFill>
                  <a:schemeClr val="tx1"/>
                </a:solidFill>
                <a:latin typeface="Ubuntu Condensed" charset="0"/>
              </a:rPr>
              <a:t>-Inquiète les tranquilles:</a:t>
            </a:r>
          </a:p>
          <a:p>
            <a:r>
              <a:rPr lang="fr-FR" dirty="0" smtClean="0">
                <a:solidFill>
                  <a:schemeClr val="tx1"/>
                </a:solidFill>
                <a:latin typeface="Ubuntu Condensed" charset="0"/>
              </a:rPr>
              <a:t>« Je suis en panique et j’ai besoin d’aide. Je suis à 6 mois de grossesse, j’ai eu ma 1ere consultation à l’hôpital aujourd’hui et ils m’ont dit qu’en fait, avec 1/893, j’étais à risque élevé et qu’ils devaient me proposer le DPNI, que ce serait mieux de le faire pour être totalement rassurée. Je ne comprends pas, tout allait bien, mon gynéco m’avait dit « aucun de problème », toutes les échos sont bonnes et à 6 mois, peut-être que mon bébé est trisomique, je ne fais que pleurer, je suis perdue. »</a:t>
            </a:r>
          </a:p>
        </p:txBody>
      </p:sp>
      <p:sp>
        <p:nvSpPr>
          <p:cNvPr id="6" name="Espace réservé du texte 5"/>
          <p:cNvSpPr>
            <a:spLocks noGrp="1"/>
          </p:cNvSpPr>
          <p:nvPr>
            <p:ph type="body" sz="quarter" idx="10"/>
          </p:nvPr>
        </p:nvSpPr>
        <p:spPr/>
        <p:txBody>
          <a:bodyPr/>
          <a:lstStyle/>
          <a:p>
            <a:pPr algn="ctr"/>
            <a:r>
              <a:rPr lang="fr-FR" dirty="0" smtClean="0">
                <a:latin typeface="Ubuntu Condensed" charset="0"/>
              </a:rPr>
              <a:t>Une nouvelle population concernée: les répercussions</a:t>
            </a:r>
            <a:endParaRPr lang="fr-FR" dirty="0">
              <a:latin typeface="Ubuntu Condensed" charset="0"/>
            </a:endParaRPr>
          </a:p>
        </p:txBody>
      </p:sp>
      <p:sp>
        <p:nvSpPr>
          <p:cNvPr id="9" name="Espace réservé du numéro de diapositive 8"/>
          <p:cNvSpPr>
            <a:spLocks noGrp="1"/>
          </p:cNvSpPr>
          <p:nvPr>
            <p:ph type="sldNum" sz="quarter" idx="12"/>
          </p:nvPr>
        </p:nvSpPr>
        <p:spPr/>
        <p:txBody>
          <a:bodyPr/>
          <a:lstStyle/>
          <a:p>
            <a:fld id="{92E660C2-DA5B-47D6-9300-967979CA6A0E}" type="slidenum">
              <a:rPr lang="fr-FR" smtClean="0"/>
              <a:pPr/>
              <a:t>23</a:t>
            </a:fld>
            <a:endParaRPr lang="fr-FR" dirty="0"/>
          </a:p>
        </p:txBody>
      </p:sp>
      <p:sp>
        <p:nvSpPr>
          <p:cNvPr id="29697" name="Rectangle 1"/>
          <p:cNvSpPr>
            <a:spLocks noChangeArrowheads="1"/>
          </p:cNvSpPr>
          <p:nvPr/>
        </p:nvSpPr>
        <p:spPr bwMode="auto">
          <a:xfrm>
            <a:off x="0" y="90100"/>
            <a:ext cx="219932"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7889" name="Rectangle 1"/>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23115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anim calcmode="lin" valueType="num">
                                      <p:cBhvr additive="base">
                                        <p:cTn id="11"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 calcmode="lin" valueType="num">
                                      <p:cBhvr additive="base">
                                        <p:cTn id="17"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7">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7">
                                            <p:txEl>
                                              <p:pRg st="3" end="3"/>
                                            </p:txEl>
                                          </p:spTgt>
                                        </p:tgtEl>
                                        <p:attrNameLst>
                                          <p:attrName>style.visibility</p:attrName>
                                        </p:attrNameLst>
                                      </p:cBhvr>
                                      <p:to>
                                        <p:strVal val="visible"/>
                                      </p:to>
                                    </p:set>
                                    <p:anim calcmode="lin" valueType="num">
                                      <p:cBhvr additive="base">
                                        <p:cTn id="21"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texte 2"/>
          <p:cNvSpPr>
            <a:spLocks noGrp="1"/>
          </p:cNvSpPr>
          <p:nvPr>
            <p:ph idx="1"/>
          </p:nvPr>
        </p:nvSpPr>
        <p:spPr/>
        <p:txBody>
          <a:bodyPr>
            <a:normAutofit lnSpcReduction="10000"/>
          </a:bodyPr>
          <a:lstStyle/>
          <a:p>
            <a:r>
              <a:rPr lang="fr-FR" dirty="0" smtClean="0">
                <a:solidFill>
                  <a:schemeClr val="tx1"/>
                </a:solidFill>
                <a:latin typeface="Ubuntu Condensed" charset="0"/>
              </a:rPr>
              <a:t>-des délais allongés sur certains centres, avec 3 à 4 semaines d’attentes pour les résultats. Conséquences psychologiques fortes et contraintes face aux préceptes religieux (islam: autorisation de l’IMG jusqu’à 120 jours après la conception)</a:t>
            </a:r>
          </a:p>
          <a:p>
            <a:r>
              <a:rPr lang="fr-FR" dirty="0" smtClean="0">
                <a:solidFill>
                  <a:schemeClr val="tx1"/>
                </a:solidFill>
                <a:latin typeface="Ubuntu Condensed" charset="0"/>
              </a:rPr>
              <a:t>-une compréhension des textes pour le moins variable:</a:t>
            </a:r>
          </a:p>
          <a:p>
            <a:r>
              <a:rPr lang="fr-FR" dirty="0" smtClean="0">
                <a:solidFill>
                  <a:schemeClr val="tx1"/>
                </a:solidFill>
                <a:latin typeface="Ubuntu Condensed" charset="0"/>
              </a:rPr>
              <a:t>« Il me dit ‘ il y a un an, je ne vous aurais rien dit, mais les règles ont changé et je dois vous prescrire le DPNI ’. Après, il me dit que je ne suis pas obligée de la faire, mais s’il me la prescrit… »</a:t>
            </a:r>
          </a:p>
          <a:p>
            <a:r>
              <a:rPr lang="fr-FR" dirty="0" smtClean="0">
                <a:solidFill>
                  <a:schemeClr val="tx1"/>
                </a:solidFill>
                <a:latin typeface="Ubuntu Condensed" charset="0"/>
              </a:rPr>
              <a:t>« Je suis à 36SA, je vois le nouvel accoucheur hier, et là il me dit  ’je suis obligé de vous prescrire le DPNI, vous faites comme vous voulez, mais même avec votre risque à 1/10000, votre </a:t>
            </a:r>
            <a:r>
              <a:rPr lang="fr-FR" dirty="0" err="1" smtClean="0">
                <a:solidFill>
                  <a:schemeClr val="tx1"/>
                </a:solidFill>
                <a:latin typeface="Ubuntu Condensed" charset="0"/>
              </a:rPr>
              <a:t>Bhcg</a:t>
            </a:r>
            <a:r>
              <a:rPr lang="fr-FR" dirty="0" smtClean="0">
                <a:solidFill>
                  <a:schemeClr val="tx1"/>
                </a:solidFill>
                <a:latin typeface="Ubuntu Condensed" charset="0"/>
              </a:rPr>
              <a:t> est trop élevée, je suis obligé de vous en parler’. J’ai éclaté en sanglot, je fais quoi moi? »</a:t>
            </a:r>
          </a:p>
        </p:txBody>
      </p:sp>
      <p:sp>
        <p:nvSpPr>
          <p:cNvPr id="6" name="Espace réservé du texte 5"/>
          <p:cNvSpPr>
            <a:spLocks noGrp="1"/>
          </p:cNvSpPr>
          <p:nvPr>
            <p:ph type="body" sz="quarter" idx="10"/>
          </p:nvPr>
        </p:nvSpPr>
        <p:spPr/>
        <p:txBody>
          <a:bodyPr/>
          <a:lstStyle/>
          <a:p>
            <a:pPr algn="ctr"/>
            <a:endParaRPr lang="fr-FR" dirty="0">
              <a:latin typeface="Ubuntu Condensed" charset="0"/>
            </a:endParaRPr>
          </a:p>
        </p:txBody>
      </p:sp>
      <p:sp>
        <p:nvSpPr>
          <p:cNvPr id="9" name="Espace réservé du numéro de diapositive 8"/>
          <p:cNvSpPr>
            <a:spLocks noGrp="1"/>
          </p:cNvSpPr>
          <p:nvPr>
            <p:ph type="sldNum" sz="quarter" idx="12"/>
          </p:nvPr>
        </p:nvSpPr>
        <p:spPr/>
        <p:txBody>
          <a:bodyPr/>
          <a:lstStyle/>
          <a:p>
            <a:fld id="{92E660C2-DA5B-47D6-9300-967979CA6A0E}" type="slidenum">
              <a:rPr lang="fr-FR" smtClean="0"/>
              <a:pPr/>
              <a:t>24</a:t>
            </a:fld>
            <a:endParaRPr lang="fr-FR" dirty="0"/>
          </a:p>
        </p:txBody>
      </p:sp>
      <p:sp>
        <p:nvSpPr>
          <p:cNvPr id="29697" name="Rectangle 1"/>
          <p:cNvSpPr>
            <a:spLocks noChangeArrowheads="1"/>
          </p:cNvSpPr>
          <p:nvPr/>
        </p:nvSpPr>
        <p:spPr bwMode="auto">
          <a:xfrm>
            <a:off x="0" y="90100"/>
            <a:ext cx="219932"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7889" name="Rectangle 1"/>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23115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7">
                                            <p:txEl>
                                              <p:pRg st="0" end="0"/>
                                            </p:txEl>
                                          </p:spTgt>
                                        </p:tgtEl>
                                        <p:attrNameLst>
                                          <p:attrName>ppt_x</p:attrName>
                                        </p:attrNameLst>
                                      </p:cBhvr>
                                    </p:anim>
                                    <p:anim from="0" to="-1.0" calcmode="lin" valueType="num">
                                      <p:cBhvr>
                                        <p:cTn id="8" dur="200" decel="50000" autoRev="1" fill="hold">
                                          <p:stCondLst>
                                            <p:cond delay="600"/>
                                          </p:stCondLst>
                                        </p:cTn>
                                        <p:tgtEl>
                                          <p:spTgt spid="7">
                                            <p:txEl>
                                              <p:pRg st="0" end="0"/>
                                            </p:txEl>
                                          </p:spTgt>
                                        </p:tgtEl>
                                        <p:attrNameLst>
                                          <p:attrName>xshear</p:attrName>
                                        </p:attrNameLst>
                                      </p:cBhvr>
                                    </p:anim>
                                    <p:animScale>
                                      <p:cBhvr>
                                        <p:cTn id="9" dur="200" decel="100000" autoRev="1" fill="hold">
                                          <p:stCondLst>
                                            <p:cond delay="600"/>
                                          </p:stCondLst>
                                        </p:cTn>
                                        <p:tgtEl>
                                          <p:spTgt spid="7">
                                            <p:txEl>
                                              <p:pRg st="0" end="0"/>
                                            </p:txEl>
                                          </p:spTgt>
                                        </p:tgtEl>
                                      </p:cBhvr>
                                      <p:from x="100000" y="100000"/>
                                      <p:to x="80000" y="100000"/>
                                    </p:animScale>
                                    <p:anim by="(#ppt_h/3+#ppt_w*0.1)" calcmode="lin" valueType="num">
                                      <p:cBhvr additive="sum">
                                        <p:cTn id="10" dur="200" decel="100000" autoRev="1" fill="hold">
                                          <p:stCondLst>
                                            <p:cond delay="600"/>
                                          </p:stCondLst>
                                        </p:cTn>
                                        <p:tgtEl>
                                          <p:spTgt spid="7">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 from="(-#ppt_w/2)" to="(#ppt_x)" calcmode="lin" valueType="num">
                                      <p:cBhvr>
                                        <p:cTn id="15" dur="600" fill="hold">
                                          <p:stCondLst>
                                            <p:cond delay="0"/>
                                          </p:stCondLst>
                                        </p:cTn>
                                        <p:tgtEl>
                                          <p:spTgt spid="7">
                                            <p:txEl>
                                              <p:pRg st="1" end="1"/>
                                            </p:txEl>
                                          </p:spTgt>
                                        </p:tgtEl>
                                        <p:attrNameLst>
                                          <p:attrName>ppt_x</p:attrName>
                                        </p:attrNameLst>
                                      </p:cBhvr>
                                    </p:anim>
                                    <p:anim from="0" to="-1.0" calcmode="lin" valueType="num">
                                      <p:cBhvr>
                                        <p:cTn id="16" dur="200" decel="50000" autoRev="1" fill="hold">
                                          <p:stCondLst>
                                            <p:cond delay="600"/>
                                          </p:stCondLst>
                                        </p:cTn>
                                        <p:tgtEl>
                                          <p:spTgt spid="7">
                                            <p:txEl>
                                              <p:pRg st="1" end="1"/>
                                            </p:txEl>
                                          </p:spTgt>
                                        </p:tgtEl>
                                        <p:attrNameLst>
                                          <p:attrName>xshear</p:attrName>
                                        </p:attrNameLst>
                                      </p:cBhvr>
                                    </p:anim>
                                    <p:animScale>
                                      <p:cBhvr>
                                        <p:cTn id="17" dur="200" decel="100000" autoRev="1" fill="hold">
                                          <p:stCondLst>
                                            <p:cond delay="600"/>
                                          </p:stCondLst>
                                        </p:cTn>
                                        <p:tgtEl>
                                          <p:spTgt spid="7">
                                            <p:txEl>
                                              <p:pRg st="1" end="1"/>
                                            </p:txEl>
                                          </p:spTgt>
                                        </p:tgtEl>
                                      </p:cBhvr>
                                      <p:from x="100000" y="100000"/>
                                      <p:to x="80000" y="100000"/>
                                    </p:animScale>
                                    <p:anim by="(#ppt_h/3+#ppt_w*0.1)" calcmode="lin" valueType="num">
                                      <p:cBhvr additive="sum">
                                        <p:cTn id="18" dur="200" decel="100000" autoRev="1" fill="hold">
                                          <p:stCondLst>
                                            <p:cond delay="600"/>
                                          </p:stCondLst>
                                        </p:cTn>
                                        <p:tgtEl>
                                          <p:spTgt spid="7">
                                            <p:txEl>
                                              <p:pRg st="1" end="1"/>
                                            </p:txEl>
                                          </p:spTgt>
                                        </p:tgtEl>
                                        <p:attrNameLst>
                                          <p:attrName>ppt_x</p:attrName>
                                        </p:attrNameLst>
                                      </p:cBhvr>
                                    </p:anim>
                                  </p:childTnLst>
                                </p:cTn>
                              </p:par>
                              <p:par>
                                <p:cTn id="19" presetID="34" presetClass="entr" presetSubtype="0" fill="hold" nodeType="with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anim from="(-#ppt_w/2)" to="(#ppt_x)" calcmode="lin" valueType="num">
                                      <p:cBhvr>
                                        <p:cTn id="21" dur="600" fill="hold">
                                          <p:stCondLst>
                                            <p:cond delay="0"/>
                                          </p:stCondLst>
                                        </p:cTn>
                                        <p:tgtEl>
                                          <p:spTgt spid="7">
                                            <p:txEl>
                                              <p:pRg st="2" end="2"/>
                                            </p:txEl>
                                          </p:spTgt>
                                        </p:tgtEl>
                                        <p:attrNameLst>
                                          <p:attrName>ppt_x</p:attrName>
                                        </p:attrNameLst>
                                      </p:cBhvr>
                                    </p:anim>
                                    <p:anim from="0" to="-1.0" calcmode="lin" valueType="num">
                                      <p:cBhvr>
                                        <p:cTn id="22" dur="200" decel="50000" autoRev="1" fill="hold">
                                          <p:stCondLst>
                                            <p:cond delay="600"/>
                                          </p:stCondLst>
                                        </p:cTn>
                                        <p:tgtEl>
                                          <p:spTgt spid="7">
                                            <p:txEl>
                                              <p:pRg st="2" end="2"/>
                                            </p:txEl>
                                          </p:spTgt>
                                        </p:tgtEl>
                                        <p:attrNameLst>
                                          <p:attrName>xshear</p:attrName>
                                        </p:attrNameLst>
                                      </p:cBhvr>
                                    </p:anim>
                                    <p:animScale>
                                      <p:cBhvr>
                                        <p:cTn id="23" dur="200" decel="100000" autoRev="1" fill="hold">
                                          <p:stCondLst>
                                            <p:cond delay="600"/>
                                          </p:stCondLst>
                                        </p:cTn>
                                        <p:tgtEl>
                                          <p:spTgt spid="7">
                                            <p:txEl>
                                              <p:pRg st="2" end="2"/>
                                            </p:txEl>
                                          </p:spTgt>
                                        </p:tgtEl>
                                      </p:cBhvr>
                                      <p:from x="100000" y="100000"/>
                                      <p:to x="80000" y="100000"/>
                                    </p:animScale>
                                    <p:anim by="(#ppt_h/3+#ppt_w*0.1)" calcmode="lin" valueType="num">
                                      <p:cBhvr additive="sum">
                                        <p:cTn id="24" dur="200" decel="100000" autoRev="1" fill="hold">
                                          <p:stCondLst>
                                            <p:cond delay="600"/>
                                          </p:stCondLst>
                                        </p:cTn>
                                        <p:tgtEl>
                                          <p:spTgt spid="7">
                                            <p:txEl>
                                              <p:pRg st="2" end="2"/>
                                            </p:txEl>
                                          </p:spTgt>
                                        </p:tgtEl>
                                        <p:attrNameLst>
                                          <p:attrName>ppt_x</p:attrName>
                                        </p:attrNameLst>
                                      </p:cBhvr>
                                    </p:anim>
                                  </p:childTnLst>
                                </p:cTn>
                              </p:par>
                              <p:par>
                                <p:cTn id="25" presetID="34" presetClass="entr" presetSubtype="0" fill="hold" nodeType="with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 from="(-#ppt_w/2)" to="(#ppt_x)" calcmode="lin" valueType="num">
                                      <p:cBhvr>
                                        <p:cTn id="27" dur="600" fill="hold">
                                          <p:stCondLst>
                                            <p:cond delay="0"/>
                                          </p:stCondLst>
                                        </p:cTn>
                                        <p:tgtEl>
                                          <p:spTgt spid="7">
                                            <p:txEl>
                                              <p:pRg st="3" end="3"/>
                                            </p:txEl>
                                          </p:spTgt>
                                        </p:tgtEl>
                                        <p:attrNameLst>
                                          <p:attrName>ppt_x</p:attrName>
                                        </p:attrNameLst>
                                      </p:cBhvr>
                                    </p:anim>
                                    <p:anim from="0" to="-1.0" calcmode="lin" valueType="num">
                                      <p:cBhvr>
                                        <p:cTn id="28" dur="200" decel="50000" autoRev="1" fill="hold">
                                          <p:stCondLst>
                                            <p:cond delay="600"/>
                                          </p:stCondLst>
                                        </p:cTn>
                                        <p:tgtEl>
                                          <p:spTgt spid="7">
                                            <p:txEl>
                                              <p:pRg st="3" end="3"/>
                                            </p:txEl>
                                          </p:spTgt>
                                        </p:tgtEl>
                                        <p:attrNameLst>
                                          <p:attrName>xshear</p:attrName>
                                        </p:attrNameLst>
                                      </p:cBhvr>
                                    </p:anim>
                                    <p:animScale>
                                      <p:cBhvr>
                                        <p:cTn id="29" dur="200" decel="100000" autoRev="1" fill="hold">
                                          <p:stCondLst>
                                            <p:cond delay="600"/>
                                          </p:stCondLst>
                                        </p:cTn>
                                        <p:tgtEl>
                                          <p:spTgt spid="7">
                                            <p:txEl>
                                              <p:pRg st="3" end="3"/>
                                            </p:txEl>
                                          </p:spTgt>
                                        </p:tgtEl>
                                      </p:cBhvr>
                                      <p:from x="100000" y="100000"/>
                                      <p:to x="80000" y="100000"/>
                                    </p:animScale>
                                    <p:anim by="(#ppt_h/3+#ppt_w*0.1)" calcmode="lin" valueType="num">
                                      <p:cBhvr additive="sum">
                                        <p:cTn id="30" dur="200" decel="100000" autoRev="1" fill="hold">
                                          <p:stCondLst>
                                            <p:cond delay="600"/>
                                          </p:stCondLst>
                                        </p:cTn>
                                        <p:tgtEl>
                                          <p:spTgt spid="7">
                                            <p:txEl>
                                              <p:pRg st="3" end="3"/>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texte 2"/>
          <p:cNvSpPr>
            <a:spLocks noGrp="1"/>
          </p:cNvSpPr>
          <p:nvPr>
            <p:ph idx="1"/>
          </p:nvPr>
        </p:nvSpPr>
        <p:spPr/>
        <p:txBody>
          <a:bodyPr>
            <a:normAutofit/>
          </a:bodyPr>
          <a:lstStyle/>
          <a:p>
            <a:endParaRPr lang="fr-FR" dirty="0" smtClean="0">
              <a:solidFill>
                <a:schemeClr val="tx1"/>
              </a:solidFill>
              <a:latin typeface="Ubuntu Condensed" charset="0"/>
            </a:endParaRPr>
          </a:p>
          <a:p>
            <a:r>
              <a:rPr lang="fr-FR" dirty="0" smtClean="0">
                <a:solidFill>
                  <a:schemeClr val="tx1"/>
                </a:solidFill>
                <a:latin typeface="Ubuntu Condensed" charset="0"/>
              </a:rPr>
              <a:t>« </a:t>
            </a:r>
            <a:r>
              <a:rPr lang="fr-FR" sz="2000" dirty="0" smtClean="0">
                <a:solidFill>
                  <a:schemeClr val="tx1"/>
                </a:solidFill>
                <a:latin typeface="Ubuntu Condensed" charset="0"/>
              </a:rPr>
              <a:t>‘Nous changeons d’époque ‘ dit le Dr François Jacquemart dans Le Monde. Il ne dit pas dans quelle époque nous entrons. Et c’est bien dommage. »</a:t>
            </a:r>
          </a:p>
          <a:p>
            <a:r>
              <a:rPr lang="fr-FR" sz="1600" dirty="0" smtClean="0">
                <a:solidFill>
                  <a:schemeClr val="tx1"/>
                </a:solidFill>
                <a:latin typeface="Ubuntu Condensed" charset="0"/>
              </a:rPr>
              <a:t>(Jean-Yves </a:t>
            </a:r>
            <a:r>
              <a:rPr lang="fr-FR" sz="1600" dirty="0" err="1" smtClean="0">
                <a:solidFill>
                  <a:schemeClr val="tx1"/>
                </a:solidFill>
                <a:latin typeface="Ubuntu Condensed" charset="0"/>
              </a:rPr>
              <a:t>Nau</a:t>
            </a:r>
            <a:r>
              <a:rPr lang="fr-FR" sz="1600" dirty="0" smtClean="0">
                <a:solidFill>
                  <a:schemeClr val="tx1"/>
                </a:solidFill>
                <a:latin typeface="Ubuntu Condensed" charset="0"/>
              </a:rPr>
              <a:t>, 2015, Trisomie 21: de nouveaux tests sanguins arrivent, on peut déjà les acheter à l’Hôpital américain de Paris)</a:t>
            </a:r>
          </a:p>
          <a:p>
            <a:endParaRPr lang="fr-FR" sz="2000" dirty="0" smtClean="0"/>
          </a:p>
          <a:p>
            <a:endParaRPr lang="fr-FR" sz="2000" dirty="0" smtClean="0">
              <a:solidFill>
                <a:schemeClr val="tx1"/>
              </a:solidFill>
              <a:latin typeface="Ubuntu Condensed" charset="0"/>
            </a:endParaRPr>
          </a:p>
        </p:txBody>
      </p:sp>
      <p:sp>
        <p:nvSpPr>
          <p:cNvPr id="6" name="Espace réservé du texte 5"/>
          <p:cNvSpPr>
            <a:spLocks noGrp="1"/>
          </p:cNvSpPr>
          <p:nvPr>
            <p:ph type="body" sz="quarter" idx="10"/>
          </p:nvPr>
        </p:nvSpPr>
        <p:spPr/>
        <p:txBody>
          <a:bodyPr/>
          <a:lstStyle/>
          <a:p>
            <a:pPr algn="ctr"/>
            <a:r>
              <a:rPr lang="fr-FR" dirty="0" smtClean="0">
                <a:solidFill>
                  <a:schemeClr val="tx1"/>
                </a:solidFill>
                <a:latin typeface="Ubuntu Condensed" charset="0"/>
              </a:rPr>
              <a:t>Quid des « DPNI + et  ++  (type MaterniT21PLUS et </a:t>
            </a:r>
            <a:r>
              <a:rPr lang="fr-FR" dirty="0" err="1" smtClean="0">
                <a:solidFill>
                  <a:schemeClr val="tx1"/>
                </a:solidFill>
                <a:latin typeface="Ubuntu Condensed" charset="0"/>
              </a:rPr>
              <a:t>MaterniTGENOME</a:t>
            </a:r>
            <a:r>
              <a:rPr lang="fr-FR" dirty="0" smtClean="0">
                <a:solidFill>
                  <a:schemeClr val="tx1"/>
                </a:solidFill>
                <a:latin typeface="Ubuntu Condensed" charset="0"/>
              </a:rPr>
              <a:t>)?</a:t>
            </a:r>
            <a:endParaRPr lang="fr-FR" dirty="0">
              <a:latin typeface="Ubuntu Condensed" charset="0"/>
            </a:endParaRPr>
          </a:p>
        </p:txBody>
      </p:sp>
      <p:sp>
        <p:nvSpPr>
          <p:cNvPr id="9" name="Espace réservé du numéro de diapositive 8"/>
          <p:cNvSpPr>
            <a:spLocks noGrp="1"/>
          </p:cNvSpPr>
          <p:nvPr>
            <p:ph type="sldNum" sz="quarter" idx="12"/>
          </p:nvPr>
        </p:nvSpPr>
        <p:spPr/>
        <p:txBody>
          <a:bodyPr/>
          <a:lstStyle/>
          <a:p>
            <a:fld id="{92E660C2-DA5B-47D6-9300-967979CA6A0E}" type="slidenum">
              <a:rPr lang="fr-FR" smtClean="0"/>
              <a:pPr/>
              <a:t>25</a:t>
            </a:fld>
            <a:endParaRPr lang="fr-FR" dirty="0"/>
          </a:p>
        </p:txBody>
      </p:sp>
      <p:sp>
        <p:nvSpPr>
          <p:cNvPr id="29697" name="Rectangle 1"/>
          <p:cNvSpPr>
            <a:spLocks noChangeArrowheads="1"/>
          </p:cNvSpPr>
          <p:nvPr/>
        </p:nvSpPr>
        <p:spPr bwMode="auto">
          <a:xfrm>
            <a:off x="0" y="90100"/>
            <a:ext cx="219932"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7889" name="Rectangle 1"/>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23115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 calcmode="lin" valueType="num">
                                      <p:cBhvr additive="base">
                                        <p:cTn id="7"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anim calcmode="lin" valueType="num">
                                      <p:cBhvr additive="base">
                                        <p:cTn id="11"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p:cNvSpPr>
            <a:spLocks noGrp="1"/>
          </p:cNvSpPr>
          <p:nvPr>
            <p:ph type="body" sz="quarter" idx="13"/>
          </p:nvPr>
        </p:nvSpPr>
        <p:spPr/>
        <p:txBody>
          <a:bodyPr>
            <a:noAutofit/>
          </a:bodyPr>
          <a:lstStyle/>
          <a:p>
            <a:r>
              <a:rPr lang="fr-FR" sz="2000" dirty="0" smtClean="0">
                <a:latin typeface="Ubuntu Condensed" charset="0"/>
              </a:rPr>
              <a:t>Face aux spécificités du DPNI, </a:t>
            </a:r>
            <a:r>
              <a:rPr lang="fr-FR" sz="2000" dirty="0" smtClean="0">
                <a:latin typeface="Ubuntu Condensed" charset="0"/>
              </a:rPr>
              <a:t>insister </a:t>
            </a:r>
            <a:r>
              <a:rPr lang="fr-FR" sz="2000" dirty="0" smtClean="0">
                <a:latin typeface="Ubuntu Condensed" charset="0"/>
              </a:rPr>
              <a:t>sur </a:t>
            </a:r>
            <a:r>
              <a:rPr lang="fr-FR" sz="2000" dirty="0" smtClean="0">
                <a:latin typeface="Ubuntu Condensed" charset="0"/>
              </a:rPr>
              <a:t>une information de haute </a:t>
            </a:r>
            <a:r>
              <a:rPr lang="fr-FR" sz="2000" dirty="0" smtClean="0">
                <a:latin typeface="Ubuntu Condensed" charset="0"/>
              </a:rPr>
              <a:t>qualité vers les parents et les professionnels.</a:t>
            </a:r>
            <a:endParaRPr lang="fr-FR" sz="2000" dirty="0">
              <a:latin typeface="Ubuntu Condensed" charset="0"/>
            </a:endParaRPr>
          </a:p>
        </p:txBody>
      </p:sp>
      <p:sp>
        <p:nvSpPr>
          <p:cNvPr id="5" name="Espace réservé du texte 4"/>
          <p:cNvSpPr>
            <a:spLocks noGrp="1"/>
          </p:cNvSpPr>
          <p:nvPr>
            <p:ph type="body" sz="quarter" idx="14"/>
          </p:nvPr>
        </p:nvSpPr>
        <p:spPr/>
        <p:txBody>
          <a:bodyPr>
            <a:normAutofit/>
          </a:bodyPr>
          <a:lstStyle/>
          <a:p>
            <a:r>
              <a:rPr lang="fr-FR" sz="2000" dirty="0" smtClean="0">
                <a:latin typeface="Ubuntu Condensed" charset="0"/>
              </a:rPr>
              <a:t>Face aux questionnements intimes des parents, ne pas renoncer au débat éthique.</a:t>
            </a:r>
            <a:endParaRPr lang="fr-FR" sz="2000" dirty="0">
              <a:latin typeface="Ubuntu Condensed" charset="0"/>
            </a:endParaRPr>
          </a:p>
        </p:txBody>
      </p:sp>
      <p:sp>
        <p:nvSpPr>
          <p:cNvPr id="6" name="Espace réservé du numéro de diapositive 5"/>
          <p:cNvSpPr>
            <a:spLocks noGrp="1"/>
          </p:cNvSpPr>
          <p:nvPr>
            <p:ph type="sldNum" idx="12"/>
          </p:nvPr>
        </p:nvSpPr>
        <p:spPr/>
        <p:txBody>
          <a:bodyPr/>
          <a:lstStyle/>
          <a:p>
            <a:fld id="{00000000-1234-1234-1234-123412341234}" type="slidenum">
              <a:rPr lang="en" smtClean="0"/>
              <a:pPr/>
              <a:t>26</a:t>
            </a:fld>
            <a:endParaRPr lang="en"/>
          </a:p>
        </p:txBody>
      </p:sp>
    </p:spTree>
    <p:extLst>
      <p:ext uri="{BB962C8B-B14F-4D97-AF65-F5344CB8AC3E}">
        <p14:creationId xmlns:p14="http://schemas.microsoft.com/office/powerpoint/2010/main" xmlns="" val="16751642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texte 2"/>
          <p:cNvSpPr>
            <a:spLocks noGrp="1"/>
          </p:cNvSpPr>
          <p:nvPr>
            <p:ph idx="1"/>
          </p:nvPr>
        </p:nvSpPr>
        <p:spPr/>
        <p:txBody>
          <a:bodyPr>
            <a:normAutofit lnSpcReduction="10000"/>
          </a:bodyPr>
          <a:lstStyle/>
          <a:p>
            <a:r>
              <a:rPr lang="fr-FR" dirty="0" smtClean="0">
                <a:solidFill>
                  <a:schemeClr val="tx1"/>
                </a:solidFill>
                <a:latin typeface="Ubuntu Condensed" panose="020B0506030602030204" charset="0"/>
              </a:rPr>
              <a:t>- Mis sur le marché  par les industriels et non pas diffusé par l’hôpital et les professionnels de santé</a:t>
            </a:r>
          </a:p>
          <a:p>
            <a:endParaRPr lang="fr-FR" dirty="0" smtClean="0">
              <a:solidFill>
                <a:schemeClr val="tx1"/>
              </a:solidFill>
              <a:latin typeface="Ubuntu Condensed" panose="020B0506030602030204" charset="0"/>
            </a:endParaRPr>
          </a:p>
          <a:p>
            <a:r>
              <a:rPr lang="fr-FR" dirty="0" smtClean="0">
                <a:solidFill>
                  <a:schemeClr val="tx1"/>
                </a:solidFill>
                <a:latin typeface="Ubuntu Condensed" panose="020B0506030602030204" charset="0"/>
              </a:rPr>
              <a:t>-Une communication qui reprend les codes de l’information scientifique mais qui n’en est pas tout à fait une</a:t>
            </a:r>
          </a:p>
          <a:p>
            <a:endParaRPr lang="fr-FR" dirty="0" smtClean="0">
              <a:solidFill>
                <a:schemeClr val="tx1"/>
              </a:solidFill>
              <a:latin typeface="Ubuntu Condensed" panose="020B0506030602030204" charset="0"/>
            </a:endParaRPr>
          </a:p>
          <a:p>
            <a:r>
              <a:rPr lang="fr-FR" dirty="0" smtClean="0">
                <a:solidFill>
                  <a:schemeClr val="tx1"/>
                </a:solidFill>
                <a:latin typeface="Ubuntu Condensed" panose="020B0506030602030204" charset="0"/>
              </a:rPr>
              <a:t>-Des professionnels de santé majoritairement  peu aux faits de la technique et des résultats réels</a:t>
            </a:r>
          </a:p>
          <a:p>
            <a:endParaRPr lang="fr-FR" dirty="0" smtClean="0">
              <a:solidFill>
                <a:schemeClr val="tx1"/>
              </a:solidFill>
              <a:latin typeface="Ubuntu Condensed" panose="020B0506030602030204" charset="0"/>
            </a:endParaRPr>
          </a:p>
          <a:p>
            <a:r>
              <a:rPr lang="fr-FR" dirty="0" smtClean="0">
                <a:solidFill>
                  <a:schemeClr val="tx1"/>
                </a:solidFill>
                <a:latin typeface="Ubuntu Condensed" panose="020B0506030602030204" charset="0"/>
              </a:rPr>
              <a:t>-Des tarifs sans lien avec les coûts réels, fluctuants avec l’avancée de la concurrence et des conditions d’accès totalement disparates</a:t>
            </a:r>
          </a:p>
          <a:p>
            <a:endParaRPr lang="fr-FR" dirty="0">
              <a:solidFill>
                <a:schemeClr val="tx1"/>
              </a:solidFill>
              <a:latin typeface="Ubuntu Condensed" panose="020B0506030602030204" charset="0"/>
            </a:endParaRPr>
          </a:p>
          <a:p>
            <a:endParaRPr lang="fr-FR" dirty="0"/>
          </a:p>
        </p:txBody>
      </p:sp>
      <p:sp>
        <p:nvSpPr>
          <p:cNvPr id="6" name="Espace réservé du texte 5"/>
          <p:cNvSpPr>
            <a:spLocks noGrp="1"/>
          </p:cNvSpPr>
          <p:nvPr>
            <p:ph type="body" sz="quarter" idx="10"/>
          </p:nvPr>
        </p:nvSpPr>
        <p:spPr/>
        <p:txBody>
          <a:bodyPr/>
          <a:lstStyle/>
          <a:p>
            <a:endParaRPr lang="fr-FR" sz="1800" dirty="0"/>
          </a:p>
        </p:txBody>
      </p:sp>
      <p:sp>
        <p:nvSpPr>
          <p:cNvPr id="9" name="Espace réservé du numéro de diapositive 8"/>
          <p:cNvSpPr>
            <a:spLocks noGrp="1"/>
          </p:cNvSpPr>
          <p:nvPr>
            <p:ph type="sldNum" sz="quarter" idx="12"/>
          </p:nvPr>
        </p:nvSpPr>
        <p:spPr/>
        <p:txBody>
          <a:bodyPr/>
          <a:lstStyle/>
          <a:p>
            <a:fld id="{92E660C2-DA5B-47D6-9300-967979CA6A0E}" type="slidenum">
              <a:rPr lang="fr-FR" smtClean="0"/>
              <a:pPr/>
              <a:t>3</a:t>
            </a:fld>
            <a:endParaRPr lang="fr-FR" dirty="0"/>
          </a:p>
        </p:txBody>
      </p:sp>
    </p:spTree>
    <p:extLst>
      <p:ext uri="{BB962C8B-B14F-4D97-AF65-F5344CB8AC3E}">
        <p14:creationId xmlns="" xmlns:p14="http://schemas.microsoft.com/office/powerpoint/2010/main" val="23115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 from="(-#ppt_w/2)" to="(#ppt_x)" calcmode="lin" valueType="num">
                                      <p:cBhvr>
                                        <p:cTn id="7" dur="600" fill="hold">
                                          <p:stCondLst>
                                            <p:cond delay="0"/>
                                          </p:stCondLst>
                                        </p:cTn>
                                        <p:tgtEl>
                                          <p:spTgt spid="7">
                                            <p:txEl>
                                              <p:pRg st="2" end="2"/>
                                            </p:txEl>
                                          </p:spTgt>
                                        </p:tgtEl>
                                        <p:attrNameLst>
                                          <p:attrName>ppt_x</p:attrName>
                                        </p:attrNameLst>
                                      </p:cBhvr>
                                    </p:anim>
                                    <p:anim from="0" to="-1.0" calcmode="lin" valueType="num">
                                      <p:cBhvr>
                                        <p:cTn id="8" dur="200" decel="50000" autoRev="1" fill="hold">
                                          <p:stCondLst>
                                            <p:cond delay="600"/>
                                          </p:stCondLst>
                                        </p:cTn>
                                        <p:tgtEl>
                                          <p:spTgt spid="7">
                                            <p:txEl>
                                              <p:pRg st="2" end="2"/>
                                            </p:txEl>
                                          </p:spTgt>
                                        </p:tgtEl>
                                        <p:attrNameLst>
                                          <p:attrName>xshear</p:attrName>
                                        </p:attrNameLst>
                                      </p:cBhvr>
                                    </p:anim>
                                    <p:animScale>
                                      <p:cBhvr>
                                        <p:cTn id="9" dur="200" decel="100000" autoRev="1" fill="hold">
                                          <p:stCondLst>
                                            <p:cond delay="600"/>
                                          </p:stCondLst>
                                        </p:cTn>
                                        <p:tgtEl>
                                          <p:spTgt spid="7">
                                            <p:txEl>
                                              <p:pRg st="2" end="2"/>
                                            </p:txEl>
                                          </p:spTgt>
                                        </p:tgtEl>
                                      </p:cBhvr>
                                      <p:from x="100000" y="100000"/>
                                      <p:to x="80000" y="100000"/>
                                    </p:animScale>
                                    <p:anim by="(#ppt_h/3+#ppt_w*0.1)" calcmode="lin" valueType="num">
                                      <p:cBhvr additive="sum">
                                        <p:cTn id="10" dur="200" decel="100000" autoRev="1" fill="hold">
                                          <p:stCondLst>
                                            <p:cond delay="600"/>
                                          </p:stCondLst>
                                        </p:cTn>
                                        <p:tgtEl>
                                          <p:spTgt spid="7">
                                            <p:txEl>
                                              <p:pRg st="2" end="2"/>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nodeType="click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anim from="(-#ppt_w/2)" to="(#ppt_x)" calcmode="lin" valueType="num">
                                      <p:cBhvr>
                                        <p:cTn id="15" dur="600" fill="hold">
                                          <p:stCondLst>
                                            <p:cond delay="0"/>
                                          </p:stCondLst>
                                        </p:cTn>
                                        <p:tgtEl>
                                          <p:spTgt spid="7">
                                            <p:txEl>
                                              <p:pRg st="4" end="4"/>
                                            </p:txEl>
                                          </p:spTgt>
                                        </p:tgtEl>
                                        <p:attrNameLst>
                                          <p:attrName>ppt_x</p:attrName>
                                        </p:attrNameLst>
                                      </p:cBhvr>
                                    </p:anim>
                                    <p:anim from="0" to="-1.0" calcmode="lin" valueType="num">
                                      <p:cBhvr>
                                        <p:cTn id="16" dur="200" decel="50000" autoRev="1" fill="hold">
                                          <p:stCondLst>
                                            <p:cond delay="600"/>
                                          </p:stCondLst>
                                        </p:cTn>
                                        <p:tgtEl>
                                          <p:spTgt spid="7">
                                            <p:txEl>
                                              <p:pRg st="4" end="4"/>
                                            </p:txEl>
                                          </p:spTgt>
                                        </p:tgtEl>
                                        <p:attrNameLst>
                                          <p:attrName>xshear</p:attrName>
                                        </p:attrNameLst>
                                      </p:cBhvr>
                                    </p:anim>
                                    <p:animScale>
                                      <p:cBhvr>
                                        <p:cTn id="17" dur="200" decel="100000" autoRev="1" fill="hold">
                                          <p:stCondLst>
                                            <p:cond delay="600"/>
                                          </p:stCondLst>
                                        </p:cTn>
                                        <p:tgtEl>
                                          <p:spTgt spid="7">
                                            <p:txEl>
                                              <p:pRg st="4" end="4"/>
                                            </p:txEl>
                                          </p:spTgt>
                                        </p:tgtEl>
                                      </p:cBhvr>
                                      <p:from x="100000" y="100000"/>
                                      <p:to x="80000" y="100000"/>
                                    </p:animScale>
                                    <p:anim by="(#ppt_h/3+#ppt_w*0.1)" calcmode="lin" valueType="num">
                                      <p:cBhvr additive="sum">
                                        <p:cTn id="18" dur="200" decel="100000" autoRev="1" fill="hold">
                                          <p:stCondLst>
                                            <p:cond delay="600"/>
                                          </p:stCondLst>
                                        </p:cTn>
                                        <p:tgtEl>
                                          <p:spTgt spid="7">
                                            <p:txEl>
                                              <p:pRg st="4" end="4"/>
                                            </p:txEl>
                                          </p:spTgt>
                                        </p:tgtEl>
                                        <p:attrNameLst>
                                          <p:attrName>ppt_x</p:attrName>
                                        </p:attrNameLst>
                                      </p:cBhvr>
                                    </p:anim>
                                  </p:childTnLst>
                                </p:cTn>
                              </p:par>
                            </p:childTnLst>
                          </p:cTn>
                        </p:par>
                      </p:childTnLst>
                    </p:cTn>
                  </p:par>
                  <p:par>
                    <p:cTn id="19" fill="hold">
                      <p:stCondLst>
                        <p:cond delay="indefinite"/>
                      </p:stCondLst>
                      <p:childTnLst>
                        <p:par>
                          <p:cTn id="20" fill="hold">
                            <p:stCondLst>
                              <p:cond delay="0"/>
                            </p:stCondLst>
                            <p:childTnLst>
                              <p:par>
                                <p:cTn id="21" presetID="34" presetClass="entr" presetSubtype="0" fill="hold" nodeType="clickEffect">
                                  <p:stCondLst>
                                    <p:cond delay="0"/>
                                  </p:stCondLst>
                                  <p:childTnLst>
                                    <p:set>
                                      <p:cBhvr>
                                        <p:cTn id="22" dur="1" fill="hold">
                                          <p:stCondLst>
                                            <p:cond delay="0"/>
                                          </p:stCondLst>
                                        </p:cTn>
                                        <p:tgtEl>
                                          <p:spTgt spid="7">
                                            <p:txEl>
                                              <p:pRg st="6" end="6"/>
                                            </p:txEl>
                                          </p:spTgt>
                                        </p:tgtEl>
                                        <p:attrNameLst>
                                          <p:attrName>style.visibility</p:attrName>
                                        </p:attrNameLst>
                                      </p:cBhvr>
                                      <p:to>
                                        <p:strVal val="visible"/>
                                      </p:to>
                                    </p:set>
                                    <p:anim from="(-#ppt_w/2)" to="(#ppt_x)" calcmode="lin" valueType="num">
                                      <p:cBhvr>
                                        <p:cTn id="23" dur="600" fill="hold">
                                          <p:stCondLst>
                                            <p:cond delay="0"/>
                                          </p:stCondLst>
                                        </p:cTn>
                                        <p:tgtEl>
                                          <p:spTgt spid="7">
                                            <p:txEl>
                                              <p:pRg st="6" end="6"/>
                                            </p:txEl>
                                          </p:spTgt>
                                        </p:tgtEl>
                                        <p:attrNameLst>
                                          <p:attrName>ppt_x</p:attrName>
                                        </p:attrNameLst>
                                      </p:cBhvr>
                                    </p:anim>
                                    <p:anim from="0" to="-1.0" calcmode="lin" valueType="num">
                                      <p:cBhvr>
                                        <p:cTn id="24" dur="200" decel="50000" autoRev="1" fill="hold">
                                          <p:stCondLst>
                                            <p:cond delay="600"/>
                                          </p:stCondLst>
                                        </p:cTn>
                                        <p:tgtEl>
                                          <p:spTgt spid="7">
                                            <p:txEl>
                                              <p:pRg st="6" end="6"/>
                                            </p:txEl>
                                          </p:spTgt>
                                        </p:tgtEl>
                                        <p:attrNameLst>
                                          <p:attrName>xshear</p:attrName>
                                        </p:attrNameLst>
                                      </p:cBhvr>
                                    </p:anim>
                                    <p:animScale>
                                      <p:cBhvr>
                                        <p:cTn id="25" dur="200" decel="100000" autoRev="1" fill="hold">
                                          <p:stCondLst>
                                            <p:cond delay="600"/>
                                          </p:stCondLst>
                                        </p:cTn>
                                        <p:tgtEl>
                                          <p:spTgt spid="7">
                                            <p:txEl>
                                              <p:pRg st="6" end="6"/>
                                            </p:txEl>
                                          </p:spTgt>
                                        </p:tgtEl>
                                      </p:cBhvr>
                                      <p:from x="100000" y="100000"/>
                                      <p:to x="80000" y="100000"/>
                                    </p:animScale>
                                    <p:anim by="(#ppt_h/3+#ppt_w*0.1)" calcmode="lin" valueType="num">
                                      <p:cBhvr additive="sum">
                                        <p:cTn id="26" dur="200" decel="100000" autoRev="1" fill="hold">
                                          <p:stCondLst>
                                            <p:cond delay="600"/>
                                          </p:stCondLst>
                                        </p:cTn>
                                        <p:tgtEl>
                                          <p:spTgt spid="7">
                                            <p:txEl>
                                              <p:pRg st="6" end="6"/>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p:cNvSpPr>
            <a:spLocks noGrp="1"/>
          </p:cNvSpPr>
          <p:nvPr>
            <p:ph type="body" sz="quarter" idx="13"/>
          </p:nvPr>
        </p:nvSpPr>
        <p:spPr/>
        <p:txBody>
          <a:bodyPr>
            <a:normAutofit/>
          </a:bodyPr>
          <a:lstStyle/>
          <a:p>
            <a:r>
              <a:rPr lang="fr-FR" sz="2400" dirty="0" smtClean="0">
                <a:latin typeface="Ubuntu Condensed" charset="0"/>
              </a:rPr>
              <a:t>Le forum, facilitateur dans l’accès des femmes enceintes au DPNI…</a:t>
            </a:r>
            <a:endParaRPr lang="fr-FR" sz="2400" dirty="0">
              <a:latin typeface="Ubuntu Condensed" charset="0"/>
            </a:endParaRPr>
          </a:p>
        </p:txBody>
      </p:sp>
      <p:sp>
        <p:nvSpPr>
          <p:cNvPr id="5" name="Espace réservé du texte 4"/>
          <p:cNvSpPr>
            <a:spLocks noGrp="1"/>
          </p:cNvSpPr>
          <p:nvPr>
            <p:ph type="body" sz="quarter" idx="14"/>
          </p:nvPr>
        </p:nvSpPr>
        <p:spPr/>
        <p:txBody>
          <a:bodyPr>
            <a:normAutofit/>
          </a:bodyPr>
          <a:lstStyle/>
          <a:p>
            <a:r>
              <a:rPr lang="fr-FR" sz="2400" dirty="0" smtClean="0">
                <a:latin typeface="Ubuntu Condensed" charset="0"/>
              </a:rPr>
              <a:t>et première caisse de résonnance de leur sentiment d’injustice.</a:t>
            </a:r>
            <a:endParaRPr lang="fr-FR" sz="2400" dirty="0">
              <a:latin typeface="Ubuntu Condensed" charset="0"/>
            </a:endParaRPr>
          </a:p>
        </p:txBody>
      </p:sp>
      <p:sp>
        <p:nvSpPr>
          <p:cNvPr id="6" name="Espace réservé du numéro de diapositive 5"/>
          <p:cNvSpPr>
            <a:spLocks noGrp="1"/>
          </p:cNvSpPr>
          <p:nvPr>
            <p:ph type="sldNum" idx="12"/>
          </p:nvPr>
        </p:nvSpPr>
        <p:spPr/>
        <p:txBody>
          <a:bodyPr/>
          <a:lstStyle/>
          <a:p>
            <a:fld id="{00000000-1234-1234-1234-123412341234}" type="slidenum">
              <a:rPr lang="en" smtClean="0"/>
              <a:pPr/>
              <a:t>4</a:t>
            </a:fld>
            <a:endParaRPr lang="en"/>
          </a:p>
        </p:txBody>
      </p:sp>
    </p:spTree>
    <p:extLst>
      <p:ext uri="{BB962C8B-B14F-4D97-AF65-F5344CB8AC3E}">
        <p14:creationId xmlns="" xmlns:p14="http://schemas.microsoft.com/office/powerpoint/2010/main" val="16751642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texte 2"/>
          <p:cNvSpPr>
            <a:spLocks noGrp="1"/>
          </p:cNvSpPr>
          <p:nvPr>
            <p:ph idx="1"/>
          </p:nvPr>
        </p:nvSpPr>
        <p:spPr/>
        <p:txBody>
          <a:bodyPr>
            <a:normAutofit/>
          </a:bodyPr>
          <a:lstStyle/>
          <a:p>
            <a:r>
              <a:rPr lang="fr-FR" dirty="0" smtClean="0">
                <a:solidFill>
                  <a:schemeClr val="tx1"/>
                </a:solidFill>
                <a:latin typeface="Ubuntu Condensed" panose="020B0506030602030204" charset="0"/>
              </a:rPr>
              <a:t>-En quelques mois, liste détaillée des lieux où faire un DPNI avec tarifs, conditions médicales et administratives nécessaires</a:t>
            </a:r>
          </a:p>
          <a:p>
            <a:r>
              <a:rPr lang="fr-FR" dirty="0" smtClean="0">
                <a:solidFill>
                  <a:schemeClr val="tx1"/>
                </a:solidFill>
                <a:latin typeface="Ubuntu Condensed" panose="020B0506030602030204" charset="0"/>
              </a:rPr>
              <a:t>-Souligne les disparités d’accès, de coût et de préalables</a:t>
            </a:r>
          </a:p>
          <a:p>
            <a:r>
              <a:rPr lang="fr-FR" dirty="0" smtClean="0">
                <a:solidFill>
                  <a:schemeClr val="tx1"/>
                </a:solidFill>
                <a:latin typeface="Ubuntu Condensed" panose="020B0506030602030204" charset="0"/>
              </a:rPr>
              <a:t>-Femmes très conscientes d’être considérées comme « un marché financier »: beaucoup témoignent d’un sentiment d’injustice et d’une incompréhension des critères d’accès</a:t>
            </a:r>
          </a:p>
          <a:p>
            <a:r>
              <a:rPr lang="fr-FR" dirty="0" smtClean="0">
                <a:solidFill>
                  <a:schemeClr val="tx1"/>
                </a:solidFill>
                <a:latin typeface="Ubuntu Condensed" panose="020B0506030602030204" charset="0"/>
              </a:rPr>
              <a:t>-Le « marché de la peur »  permet toutefois une augmentation extrêmement rapide de la demande et les incohérences constatées ne porte pas atteinte à l’intérêt du produit </a:t>
            </a:r>
            <a:endParaRPr lang="fr-FR" dirty="0">
              <a:solidFill>
                <a:schemeClr val="tx1"/>
              </a:solidFill>
              <a:latin typeface="Ubuntu Condensed" panose="020B0506030602030204" charset="0"/>
            </a:endParaRPr>
          </a:p>
          <a:p>
            <a:endParaRPr lang="fr-FR" dirty="0"/>
          </a:p>
        </p:txBody>
      </p:sp>
      <p:sp>
        <p:nvSpPr>
          <p:cNvPr id="6" name="Espace réservé du texte 5"/>
          <p:cNvSpPr>
            <a:spLocks noGrp="1"/>
          </p:cNvSpPr>
          <p:nvPr>
            <p:ph type="body" sz="quarter" idx="10"/>
          </p:nvPr>
        </p:nvSpPr>
        <p:spPr/>
        <p:txBody>
          <a:bodyPr/>
          <a:lstStyle/>
          <a:p>
            <a:r>
              <a:rPr lang="fr-FR" sz="1800" dirty="0" smtClean="0"/>
              <a:t>        </a:t>
            </a:r>
            <a:endParaRPr lang="fr-FR" sz="1800" dirty="0"/>
          </a:p>
        </p:txBody>
      </p:sp>
      <p:sp>
        <p:nvSpPr>
          <p:cNvPr id="9" name="Espace réservé du numéro de diapositive 8"/>
          <p:cNvSpPr>
            <a:spLocks noGrp="1"/>
          </p:cNvSpPr>
          <p:nvPr>
            <p:ph type="sldNum" sz="quarter" idx="12"/>
          </p:nvPr>
        </p:nvSpPr>
        <p:spPr/>
        <p:txBody>
          <a:bodyPr/>
          <a:lstStyle/>
          <a:p>
            <a:fld id="{92E660C2-DA5B-47D6-9300-967979CA6A0E}" type="slidenum">
              <a:rPr lang="fr-FR" smtClean="0"/>
              <a:pPr/>
              <a:t>5</a:t>
            </a:fld>
            <a:endParaRPr lang="fr-FR" dirty="0"/>
          </a:p>
        </p:txBody>
      </p:sp>
    </p:spTree>
    <p:extLst>
      <p:ext uri="{BB962C8B-B14F-4D97-AF65-F5344CB8AC3E}">
        <p14:creationId xmlns="" xmlns:p14="http://schemas.microsoft.com/office/powerpoint/2010/main" val="23115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 calcmode="lin" valueType="num">
                                      <p:cBhvr additive="base">
                                        <p:cTn id="7"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 calcmode="lin" valueType="num">
                                      <p:cBhvr additive="base">
                                        <p:cTn id="13"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anim calcmode="lin" valueType="num">
                                      <p:cBhvr additive="base">
                                        <p:cTn id="19"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fr-FR" dirty="0" smtClean="0">
                <a:solidFill>
                  <a:schemeClr val="tx1"/>
                </a:solidFill>
                <a:latin typeface="Ubuntu Condensed" charset="0"/>
              </a:rPr>
              <a:t>« Nous n’avons pas l’argent, mais on s’est tourné vers la famille, on leur a demandé le DPNI plutôt que la liste de naissance.»</a:t>
            </a:r>
          </a:p>
          <a:p>
            <a:r>
              <a:rPr lang="fr-FR" dirty="0" smtClean="0">
                <a:solidFill>
                  <a:schemeClr val="tx1"/>
                </a:solidFill>
                <a:latin typeface="Ubuntu Condensed" charset="0"/>
              </a:rPr>
              <a:t>« Nous avions regardé notre budget, presque 600 euros, c’est impossible. Mais ce risque de fausse couche, ça me terrorise, tant pis, on va se priver sur tout, mes parents vont nous donner quelque chose, on mangera des pâtes, mais on va le faire. »</a:t>
            </a:r>
          </a:p>
          <a:p>
            <a:r>
              <a:rPr lang="fr-FR" dirty="0" smtClean="0">
                <a:solidFill>
                  <a:schemeClr val="tx1"/>
                </a:solidFill>
                <a:latin typeface="Ubuntu Condensed" charset="0"/>
              </a:rPr>
              <a:t>« On n’achètera pas la poussette, mais je ne pouvais pas savoir que ça existait et prendre le risque de l’</a:t>
            </a:r>
            <a:r>
              <a:rPr lang="fr-FR" dirty="0" err="1" smtClean="0">
                <a:solidFill>
                  <a:schemeClr val="tx1"/>
                </a:solidFill>
                <a:latin typeface="Ubuntu Condensed" charset="0"/>
              </a:rPr>
              <a:t>amnio</a:t>
            </a:r>
            <a:r>
              <a:rPr lang="fr-FR" dirty="0" smtClean="0">
                <a:solidFill>
                  <a:schemeClr val="tx1"/>
                </a:solidFill>
                <a:latin typeface="Ubuntu Condensed" charset="0"/>
              </a:rPr>
              <a:t>.»</a:t>
            </a:r>
          </a:p>
          <a:p>
            <a:r>
              <a:rPr lang="fr-FR" dirty="0" smtClean="0">
                <a:solidFill>
                  <a:schemeClr val="tx1"/>
                </a:solidFill>
                <a:latin typeface="Ubuntu Condensed" charset="0"/>
              </a:rPr>
              <a:t>« Je déteste cette société capitaliste, je suis obligée de passer par l’</a:t>
            </a:r>
            <a:r>
              <a:rPr lang="fr-FR" dirty="0" err="1" smtClean="0">
                <a:solidFill>
                  <a:schemeClr val="tx1"/>
                </a:solidFill>
                <a:latin typeface="Ubuntu Condensed" charset="0"/>
              </a:rPr>
              <a:t>amnio</a:t>
            </a:r>
            <a:r>
              <a:rPr lang="fr-FR" dirty="0" smtClean="0">
                <a:solidFill>
                  <a:schemeClr val="tx1"/>
                </a:solidFill>
                <a:latin typeface="Ubuntu Condensed" charset="0"/>
              </a:rPr>
              <a:t> et de faire prendre un risque à mon bébé parce que cette somme là, je n’ai aucun moyen de la réunir.»</a:t>
            </a:r>
            <a:endParaRPr lang="fr-FR" dirty="0">
              <a:solidFill>
                <a:schemeClr val="tx1"/>
              </a:solidFill>
              <a:latin typeface="Ubuntu Condensed" charset="0"/>
            </a:endParaRPr>
          </a:p>
        </p:txBody>
      </p:sp>
      <p:sp>
        <p:nvSpPr>
          <p:cNvPr id="3" name="Espace réservé du numéro de diapositive 2"/>
          <p:cNvSpPr>
            <a:spLocks noGrp="1"/>
          </p:cNvSpPr>
          <p:nvPr>
            <p:ph type="sldNum" sz="quarter" idx="12"/>
          </p:nvPr>
        </p:nvSpPr>
        <p:spPr/>
        <p:txBody>
          <a:bodyPr/>
          <a:lstStyle/>
          <a:p>
            <a:fld id="{92E660C2-DA5B-47D6-9300-967979CA6A0E}" type="slidenum">
              <a:rPr lang="fr-FR" smtClean="0"/>
              <a:pPr/>
              <a:t>6</a:t>
            </a:fld>
            <a:endParaRPr lang="fr-FR" dirty="0"/>
          </a:p>
        </p:txBody>
      </p:sp>
      <p:sp>
        <p:nvSpPr>
          <p:cNvPr id="4" name="Espace réservé du texte 3"/>
          <p:cNvSpPr>
            <a:spLocks noGrp="1"/>
          </p:cNvSpPr>
          <p:nvPr>
            <p:ph type="body" sz="quarter" idx="10"/>
          </p:nvPr>
        </p:nvSpPr>
        <p:spPr/>
        <p:txBody>
          <a:bodyPr/>
          <a:lstStyle/>
          <a:p>
            <a:pPr algn="ctr"/>
            <a:r>
              <a:rPr lang="fr-FR" sz="2000" dirty="0" smtClean="0">
                <a:latin typeface="Ubuntu Condensed" charset="0"/>
              </a:rPr>
              <a:t>L’injustice financière: l’irruption d’une médecine à deux vitesses dans les suivis de grossesse</a:t>
            </a:r>
            <a:endParaRPr lang="fr-FR" sz="2000" dirty="0">
              <a:latin typeface="Ubuntu Condensed"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2">
                                            <p:txEl>
                                              <p:pRg st="0" end="0"/>
                                            </p:txEl>
                                          </p:spTgt>
                                        </p:tgtEl>
                                        <p:attrNameLst>
                                          <p:attrName>ppt_x</p:attrName>
                                        </p:attrNameLst>
                                      </p:cBhvr>
                                    </p:anim>
                                    <p:anim from="0" to="-1.0" calcmode="lin" valueType="num">
                                      <p:cBhvr>
                                        <p:cTn id="8" dur="200" decel="50000" autoRev="1" fill="hold">
                                          <p:stCondLst>
                                            <p:cond delay="600"/>
                                          </p:stCondLst>
                                        </p:cTn>
                                        <p:tgtEl>
                                          <p:spTgt spid="2">
                                            <p:txEl>
                                              <p:pRg st="0" end="0"/>
                                            </p:txEl>
                                          </p:spTgt>
                                        </p:tgtEl>
                                        <p:attrNameLst>
                                          <p:attrName>xshear</p:attrName>
                                        </p:attrNameLst>
                                      </p:cBhvr>
                                    </p:anim>
                                    <p:animScale>
                                      <p:cBhvr>
                                        <p:cTn id="9" dur="200" decel="100000" autoRev="1" fill="hold">
                                          <p:stCondLst>
                                            <p:cond delay="600"/>
                                          </p:stCondLst>
                                        </p:cTn>
                                        <p:tgtEl>
                                          <p:spTgt spid="2">
                                            <p:txEl>
                                              <p:pRg st="0" end="0"/>
                                            </p:txEl>
                                          </p:spTgt>
                                        </p:tgtEl>
                                      </p:cBhvr>
                                      <p:from x="100000" y="100000"/>
                                      <p:to x="80000" y="100000"/>
                                    </p:animScale>
                                    <p:anim by="(#ppt_h/3+#ppt_w*0.1)" calcmode="lin" valueType="num">
                                      <p:cBhvr additive="sum">
                                        <p:cTn id="10" dur="200" decel="100000" autoRev="1" fill="hold">
                                          <p:stCondLst>
                                            <p:cond delay="600"/>
                                          </p:stCondLst>
                                        </p:cTn>
                                        <p:tgtEl>
                                          <p:spTgt spid="2">
                                            <p:txEl>
                                              <p:pRg st="0" end="0"/>
                                            </p:txEl>
                                          </p:spTgt>
                                        </p:tgtEl>
                                        <p:attrNameLst>
                                          <p:attrName>ppt_x</p:attrName>
                                        </p:attrNameLst>
                                      </p:cBhvr>
                                    </p:anim>
                                  </p:childTnLst>
                                </p:cTn>
                              </p:par>
                              <p:par>
                                <p:cTn id="11" presetID="34" presetClass="entr" presetSubtype="0" fill="hold" nodeType="with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from="(-#ppt_w/2)" to="(#ppt_x)" calcmode="lin" valueType="num">
                                      <p:cBhvr>
                                        <p:cTn id="13" dur="600" fill="hold">
                                          <p:stCondLst>
                                            <p:cond delay="0"/>
                                          </p:stCondLst>
                                        </p:cTn>
                                        <p:tgtEl>
                                          <p:spTgt spid="2">
                                            <p:txEl>
                                              <p:pRg st="1" end="1"/>
                                            </p:txEl>
                                          </p:spTgt>
                                        </p:tgtEl>
                                        <p:attrNameLst>
                                          <p:attrName>ppt_x</p:attrName>
                                        </p:attrNameLst>
                                      </p:cBhvr>
                                    </p:anim>
                                    <p:anim from="0" to="-1.0" calcmode="lin" valueType="num">
                                      <p:cBhvr>
                                        <p:cTn id="14" dur="200" decel="50000" autoRev="1" fill="hold">
                                          <p:stCondLst>
                                            <p:cond delay="600"/>
                                          </p:stCondLst>
                                        </p:cTn>
                                        <p:tgtEl>
                                          <p:spTgt spid="2">
                                            <p:txEl>
                                              <p:pRg st="1" end="1"/>
                                            </p:txEl>
                                          </p:spTgt>
                                        </p:tgtEl>
                                        <p:attrNameLst>
                                          <p:attrName>xshear</p:attrName>
                                        </p:attrNameLst>
                                      </p:cBhvr>
                                    </p:anim>
                                    <p:animScale>
                                      <p:cBhvr>
                                        <p:cTn id="15" dur="200" decel="100000" autoRev="1" fill="hold">
                                          <p:stCondLst>
                                            <p:cond delay="600"/>
                                          </p:stCondLst>
                                        </p:cTn>
                                        <p:tgtEl>
                                          <p:spTgt spid="2">
                                            <p:txEl>
                                              <p:pRg st="1" end="1"/>
                                            </p:txEl>
                                          </p:spTgt>
                                        </p:tgtEl>
                                      </p:cBhvr>
                                      <p:from x="100000" y="100000"/>
                                      <p:to x="80000" y="100000"/>
                                    </p:animScale>
                                    <p:anim by="(#ppt_h/3+#ppt_w*0.1)" calcmode="lin" valueType="num">
                                      <p:cBhvr additive="sum">
                                        <p:cTn id="16" dur="200" decel="100000" autoRev="1" fill="hold">
                                          <p:stCondLst>
                                            <p:cond delay="600"/>
                                          </p:stCondLst>
                                        </p:cTn>
                                        <p:tgtEl>
                                          <p:spTgt spid="2">
                                            <p:txEl>
                                              <p:pRg st="1" end="1"/>
                                            </p:txEl>
                                          </p:spTgt>
                                        </p:tgtEl>
                                        <p:attrNameLst>
                                          <p:attrName>ppt_x</p:attrName>
                                        </p:attrNameLst>
                                      </p:cBhvr>
                                    </p:anim>
                                  </p:childTnLst>
                                </p:cTn>
                              </p:par>
                              <p:par>
                                <p:cTn id="17" presetID="34" presetClass="entr" presetSubtype="0" fill="hold" nodeType="with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from="(-#ppt_w/2)" to="(#ppt_x)" calcmode="lin" valueType="num">
                                      <p:cBhvr>
                                        <p:cTn id="19" dur="600" fill="hold">
                                          <p:stCondLst>
                                            <p:cond delay="0"/>
                                          </p:stCondLst>
                                        </p:cTn>
                                        <p:tgtEl>
                                          <p:spTgt spid="2">
                                            <p:txEl>
                                              <p:pRg st="2" end="2"/>
                                            </p:txEl>
                                          </p:spTgt>
                                        </p:tgtEl>
                                        <p:attrNameLst>
                                          <p:attrName>ppt_x</p:attrName>
                                        </p:attrNameLst>
                                      </p:cBhvr>
                                    </p:anim>
                                    <p:anim from="0" to="-1.0" calcmode="lin" valueType="num">
                                      <p:cBhvr>
                                        <p:cTn id="20" dur="200" decel="50000" autoRev="1" fill="hold">
                                          <p:stCondLst>
                                            <p:cond delay="600"/>
                                          </p:stCondLst>
                                        </p:cTn>
                                        <p:tgtEl>
                                          <p:spTgt spid="2">
                                            <p:txEl>
                                              <p:pRg st="2" end="2"/>
                                            </p:txEl>
                                          </p:spTgt>
                                        </p:tgtEl>
                                        <p:attrNameLst>
                                          <p:attrName>xshear</p:attrName>
                                        </p:attrNameLst>
                                      </p:cBhvr>
                                    </p:anim>
                                    <p:animScale>
                                      <p:cBhvr>
                                        <p:cTn id="21" dur="200" decel="100000" autoRev="1" fill="hold">
                                          <p:stCondLst>
                                            <p:cond delay="600"/>
                                          </p:stCondLst>
                                        </p:cTn>
                                        <p:tgtEl>
                                          <p:spTgt spid="2">
                                            <p:txEl>
                                              <p:pRg st="2" end="2"/>
                                            </p:txEl>
                                          </p:spTgt>
                                        </p:tgtEl>
                                      </p:cBhvr>
                                      <p:from x="100000" y="100000"/>
                                      <p:to x="80000" y="100000"/>
                                    </p:animScale>
                                    <p:anim by="(#ppt_h/3+#ppt_w*0.1)" calcmode="lin" valueType="num">
                                      <p:cBhvr additive="sum">
                                        <p:cTn id="22" dur="200" decel="100000" autoRev="1" fill="hold">
                                          <p:stCondLst>
                                            <p:cond delay="600"/>
                                          </p:stCondLst>
                                        </p:cTn>
                                        <p:tgtEl>
                                          <p:spTgt spid="2">
                                            <p:txEl>
                                              <p:pRg st="2" end="2"/>
                                            </p:txEl>
                                          </p:spTgt>
                                        </p:tgtEl>
                                        <p:attrNameLst>
                                          <p:attrName>ppt_x</p:attrName>
                                        </p:attrNameLst>
                                      </p:cBhvr>
                                    </p:anim>
                                  </p:childTnLst>
                                </p:cTn>
                              </p:par>
                            </p:childTnLst>
                          </p:cTn>
                        </p:par>
                      </p:childTnLst>
                    </p:cTn>
                  </p:par>
                  <p:par>
                    <p:cTn id="23" fill="hold">
                      <p:stCondLst>
                        <p:cond delay="indefinite"/>
                      </p:stCondLst>
                      <p:childTnLst>
                        <p:par>
                          <p:cTn id="24" fill="hold">
                            <p:stCondLst>
                              <p:cond delay="0"/>
                            </p:stCondLst>
                            <p:childTnLst>
                              <p:par>
                                <p:cTn id="25" presetID="34" presetClass="entr" presetSubtype="0" fill="hold"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 from="(-#ppt_w/2)" to="(#ppt_x)" calcmode="lin" valueType="num">
                                      <p:cBhvr>
                                        <p:cTn id="27" dur="600" fill="hold">
                                          <p:stCondLst>
                                            <p:cond delay="0"/>
                                          </p:stCondLst>
                                        </p:cTn>
                                        <p:tgtEl>
                                          <p:spTgt spid="2">
                                            <p:txEl>
                                              <p:pRg st="3" end="3"/>
                                            </p:txEl>
                                          </p:spTgt>
                                        </p:tgtEl>
                                        <p:attrNameLst>
                                          <p:attrName>ppt_x</p:attrName>
                                        </p:attrNameLst>
                                      </p:cBhvr>
                                    </p:anim>
                                    <p:anim from="0" to="-1.0" calcmode="lin" valueType="num">
                                      <p:cBhvr>
                                        <p:cTn id="28" dur="200" decel="50000" autoRev="1" fill="hold">
                                          <p:stCondLst>
                                            <p:cond delay="600"/>
                                          </p:stCondLst>
                                        </p:cTn>
                                        <p:tgtEl>
                                          <p:spTgt spid="2">
                                            <p:txEl>
                                              <p:pRg st="3" end="3"/>
                                            </p:txEl>
                                          </p:spTgt>
                                        </p:tgtEl>
                                        <p:attrNameLst>
                                          <p:attrName>xshear</p:attrName>
                                        </p:attrNameLst>
                                      </p:cBhvr>
                                    </p:anim>
                                    <p:animScale>
                                      <p:cBhvr>
                                        <p:cTn id="29" dur="200" decel="100000" autoRev="1" fill="hold">
                                          <p:stCondLst>
                                            <p:cond delay="600"/>
                                          </p:stCondLst>
                                        </p:cTn>
                                        <p:tgtEl>
                                          <p:spTgt spid="2">
                                            <p:txEl>
                                              <p:pRg st="3" end="3"/>
                                            </p:txEl>
                                          </p:spTgt>
                                        </p:tgtEl>
                                      </p:cBhvr>
                                      <p:from x="100000" y="100000"/>
                                      <p:to x="80000" y="100000"/>
                                    </p:animScale>
                                    <p:anim by="(#ppt_h/3+#ppt_w*0.1)" calcmode="lin" valueType="num">
                                      <p:cBhvr additive="sum">
                                        <p:cTn id="30" dur="200" decel="100000" autoRev="1" fill="hold">
                                          <p:stCondLst>
                                            <p:cond delay="600"/>
                                          </p:stCondLst>
                                        </p:cTn>
                                        <p:tgtEl>
                                          <p:spTgt spid="2">
                                            <p:txEl>
                                              <p:pRg st="3" end="3"/>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texte 2"/>
          <p:cNvSpPr>
            <a:spLocks noGrp="1"/>
          </p:cNvSpPr>
          <p:nvPr>
            <p:ph idx="1"/>
          </p:nvPr>
        </p:nvSpPr>
        <p:spPr/>
        <p:txBody>
          <a:bodyPr>
            <a:normAutofit lnSpcReduction="10000"/>
          </a:bodyPr>
          <a:lstStyle/>
          <a:p>
            <a:r>
              <a:rPr lang="fr-FR" dirty="0" smtClean="0">
                <a:solidFill>
                  <a:schemeClr val="tx1"/>
                </a:solidFill>
                <a:latin typeface="Ubuntu Condensed" charset="0"/>
              </a:rPr>
              <a:t>« La sage-femme a tiré au sort avec l’ordinateur dans quel groupe j’allais être, soit celui de l’</a:t>
            </a:r>
            <a:r>
              <a:rPr lang="fr-FR" dirty="0" err="1" smtClean="0">
                <a:solidFill>
                  <a:schemeClr val="tx1"/>
                </a:solidFill>
                <a:latin typeface="Ubuntu Condensed" charset="0"/>
              </a:rPr>
              <a:t>amnio</a:t>
            </a:r>
            <a:r>
              <a:rPr lang="fr-FR" dirty="0" smtClean="0">
                <a:solidFill>
                  <a:schemeClr val="tx1"/>
                </a:solidFill>
                <a:latin typeface="Ubuntu Condensed" charset="0"/>
              </a:rPr>
              <a:t>, soit celui du DPNI. Je dois faire l’</a:t>
            </a:r>
            <a:r>
              <a:rPr lang="fr-FR" dirty="0" err="1" smtClean="0">
                <a:solidFill>
                  <a:schemeClr val="tx1"/>
                </a:solidFill>
                <a:latin typeface="Ubuntu Condensed" charset="0"/>
              </a:rPr>
              <a:t>amnio</a:t>
            </a:r>
            <a:r>
              <a:rPr lang="fr-FR" dirty="0" smtClean="0">
                <a:solidFill>
                  <a:schemeClr val="tx1"/>
                </a:solidFill>
                <a:latin typeface="Ubuntu Condensed" charset="0"/>
              </a:rPr>
              <a:t>, du coup, je ne veux plus faire l’étude et je vais le payer. »</a:t>
            </a:r>
          </a:p>
          <a:p>
            <a:endParaRPr lang="fr-FR" dirty="0" smtClean="0">
              <a:solidFill>
                <a:schemeClr val="tx1"/>
              </a:solidFill>
              <a:latin typeface="Ubuntu Condensed" charset="0"/>
            </a:endParaRPr>
          </a:p>
          <a:p>
            <a:r>
              <a:rPr lang="fr-FR" dirty="0" smtClean="0">
                <a:solidFill>
                  <a:schemeClr val="tx1"/>
                </a:solidFill>
                <a:latin typeface="Ubuntu Condensed" charset="0"/>
              </a:rPr>
              <a:t>« Mon mari m’avait dit qu’à ce prix, c’était impossible, mais ce tirage au sort, c’est vraiment comme si on jouait à la loterie mon risque de fausse couche, j’ai réfléchi, j’en ai parlé avec mon mari et je vais finalement dire à l’hôpital que je ne veux plus être dans leur étude et on va voir comment on va le payer. »</a:t>
            </a:r>
          </a:p>
          <a:p>
            <a:endParaRPr lang="fr-FR" dirty="0" smtClean="0">
              <a:solidFill>
                <a:schemeClr val="tx1"/>
              </a:solidFill>
              <a:latin typeface="Ubuntu Condensed" charset="0"/>
            </a:endParaRPr>
          </a:p>
          <a:p>
            <a:r>
              <a:rPr lang="fr-FR" dirty="0" smtClean="0">
                <a:solidFill>
                  <a:schemeClr val="tx1"/>
                </a:solidFill>
                <a:latin typeface="Ubuntu Condensed" charset="0"/>
              </a:rPr>
              <a:t>« Je suis dégoutée, au CHU, ils ne prennent que leurs patientes dans l’étude, moi, il ne me reste que l’</a:t>
            </a:r>
            <a:r>
              <a:rPr lang="fr-FR" dirty="0" err="1" smtClean="0">
                <a:solidFill>
                  <a:schemeClr val="tx1"/>
                </a:solidFill>
                <a:latin typeface="Ubuntu Condensed" charset="0"/>
              </a:rPr>
              <a:t>amnio</a:t>
            </a:r>
            <a:r>
              <a:rPr lang="fr-FR" dirty="0" smtClean="0">
                <a:solidFill>
                  <a:schemeClr val="tx1"/>
                </a:solidFill>
                <a:latin typeface="Ubuntu Condensed" charset="0"/>
              </a:rPr>
              <a:t> et prendre les risques »</a:t>
            </a:r>
            <a:endParaRPr lang="fr-FR" dirty="0">
              <a:solidFill>
                <a:schemeClr val="tx1"/>
              </a:solidFill>
              <a:latin typeface="Ubuntu Condensed" charset="0"/>
            </a:endParaRPr>
          </a:p>
        </p:txBody>
      </p:sp>
      <p:sp>
        <p:nvSpPr>
          <p:cNvPr id="6" name="Espace réservé du texte 5"/>
          <p:cNvSpPr>
            <a:spLocks noGrp="1"/>
          </p:cNvSpPr>
          <p:nvPr>
            <p:ph type="body" sz="quarter" idx="10"/>
          </p:nvPr>
        </p:nvSpPr>
        <p:spPr/>
        <p:txBody>
          <a:bodyPr/>
          <a:lstStyle/>
          <a:p>
            <a:pPr algn="ctr"/>
            <a:r>
              <a:rPr lang="fr-FR" sz="2000" dirty="0" smtClean="0">
                <a:latin typeface="Ubuntu Condensed" charset="0"/>
              </a:rPr>
              <a:t>Les études cliniques étendent les possibilités d’accès mais peuvent renforcer le sentiment d’injustice</a:t>
            </a:r>
            <a:endParaRPr lang="fr-FR" sz="2000" dirty="0">
              <a:latin typeface="Ubuntu Condensed" charset="0"/>
            </a:endParaRPr>
          </a:p>
        </p:txBody>
      </p:sp>
      <p:sp>
        <p:nvSpPr>
          <p:cNvPr id="9" name="Espace réservé du numéro de diapositive 8"/>
          <p:cNvSpPr>
            <a:spLocks noGrp="1"/>
          </p:cNvSpPr>
          <p:nvPr>
            <p:ph type="sldNum" sz="quarter" idx="12"/>
          </p:nvPr>
        </p:nvSpPr>
        <p:spPr/>
        <p:txBody>
          <a:bodyPr/>
          <a:lstStyle/>
          <a:p>
            <a:fld id="{92E660C2-DA5B-47D6-9300-967979CA6A0E}" type="slidenum">
              <a:rPr lang="fr-FR" smtClean="0"/>
              <a:pPr/>
              <a:t>7</a:t>
            </a:fld>
            <a:endParaRPr lang="fr-FR" dirty="0"/>
          </a:p>
        </p:txBody>
      </p:sp>
    </p:spTree>
    <p:extLst>
      <p:ext uri="{BB962C8B-B14F-4D97-AF65-F5344CB8AC3E}">
        <p14:creationId xmlns:p14="http://schemas.microsoft.com/office/powerpoint/2010/main" xmlns="" val="23115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anim calcmode="lin" valueType="num">
                                      <p:cBhvr additive="base">
                                        <p:cTn id="11"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anim calcmode="lin" valueType="num">
                                      <p:cBhvr additive="base">
                                        <p:cTn id="15"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texte 2"/>
          <p:cNvSpPr>
            <a:spLocks noGrp="1"/>
          </p:cNvSpPr>
          <p:nvPr>
            <p:ph idx="1"/>
          </p:nvPr>
        </p:nvSpPr>
        <p:spPr/>
        <p:txBody>
          <a:bodyPr>
            <a:normAutofit lnSpcReduction="10000"/>
          </a:bodyPr>
          <a:lstStyle/>
          <a:p>
            <a:r>
              <a:rPr lang="fr-FR" dirty="0" smtClean="0">
                <a:solidFill>
                  <a:schemeClr val="tx1"/>
                </a:solidFill>
                <a:latin typeface="Ubuntu Condensed" charset="0"/>
              </a:rPr>
              <a:t>« Je ne comprends pas, mon gynéco m’oriente vers ce DPNI, mon labo me fait la prise de sang, c’était la première fois chez eux, je suis dans une petite ville. J’ai payé une grosse somme et 2 semaines après on me dit que je ne remplis pas les critères parce que les </a:t>
            </a:r>
            <a:r>
              <a:rPr lang="fr-FR" dirty="0" err="1" smtClean="0">
                <a:solidFill>
                  <a:schemeClr val="tx1"/>
                </a:solidFill>
                <a:latin typeface="Ubuntu Condensed" charset="0"/>
              </a:rPr>
              <a:t>opn</a:t>
            </a:r>
            <a:r>
              <a:rPr lang="fr-FR" dirty="0" smtClean="0">
                <a:solidFill>
                  <a:schemeClr val="tx1"/>
                </a:solidFill>
                <a:latin typeface="Ubuntu Condensed" charset="0"/>
              </a:rPr>
              <a:t> pas vus, ça ne suffit pas, pourtant, c’est bien un signe de trisomie! » (2014)</a:t>
            </a:r>
          </a:p>
          <a:p>
            <a:endParaRPr lang="fr-FR" dirty="0" smtClean="0">
              <a:solidFill>
                <a:schemeClr val="tx1"/>
              </a:solidFill>
              <a:latin typeface="Ubuntu Condensed" charset="0"/>
            </a:endParaRPr>
          </a:p>
          <a:p>
            <a:r>
              <a:rPr lang="fr-FR" dirty="0" smtClean="0">
                <a:solidFill>
                  <a:schemeClr val="tx1"/>
                </a:solidFill>
                <a:latin typeface="Ubuntu Condensed" charset="0"/>
              </a:rPr>
              <a:t>« Mon gynéco est furieux, il ne comprend pas, on lui dit que mon âge, ça ne suffit pas comme critère. Il dit que ça va pousser certains à faire des faux, à le demander sur un signe échographique qui n’existe pas pour que les patientes puissent l’avoir. Je paye, pourquoi est-ce que je ne pourrais pas l’avoir ? » (2014)</a:t>
            </a:r>
          </a:p>
          <a:p>
            <a:r>
              <a:rPr lang="fr-FR" dirty="0" smtClean="0">
                <a:solidFill>
                  <a:schemeClr val="tx1"/>
                </a:solidFill>
                <a:latin typeface="Ubuntu Condensed" charset="0"/>
              </a:rPr>
              <a:t> </a:t>
            </a:r>
            <a:endParaRPr lang="fr-FR" dirty="0">
              <a:solidFill>
                <a:schemeClr val="tx1"/>
              </a:solidFill>
              <a:latin typeface="Ubuntu Condensed" charset="0"/>
            </a:endParaRPr>
          </a:p>
        </p:txBody>
      </p:sp>
      <p:sp>
        <p:nvSpPr>
          <p:cNvPr id="6" name="Espace réservé du texte 5"/>
          <p:cNvSpPr>
            <a:spLocks noGrp="1"/>
          </p:cNvSpPr>
          <p:nvPr>
            <p:ph type="body" sz="quarter" idx="10"/>
          </p:nvPr>
        </p:nvSpPr>
        <p:spPr/>
        <p:txBody>
          <a:bodyPr/>
          <a:lstStyle/>
          <a:p>
            <a:pPr algn="ctr"/>
            <a:r>
              <a:rPr lang="fr-FR" sz="2000" dirty="0" smtClean="0">
                <a:latin typeface="Ubuntu Condensed" charset="0"/>
              </a:rPr>
              <a:t>Injustice liée à une certaine confusion dans les indications</a:t>
            </a:r>
            <a:endParaRPr lang="fr-FR" sz="2000" dirty="0">
              <a:latin typeface="Ubuntu Condensed" charset="0"/>
            </a:endParaRPr>
          </a:p>
        </p:txBody>
      </p:sp>
      <p:sp>
        <p:nvSpPr>
          <p:cNvPr id="9" name="Espace réservé du numéro de diapositive 8"/>
          <p:cNvSpPr>
            <a:spLocks noGrp="1"/>
          </p:cNvSpPr>
          <p:nvPr>
            <p:ph type="sldNum" sz="quarter" idx="12"/>
          </p:nvPr>
        </p:nvSpPr>
        <p:spPr/>
        <p:txBody>
          <a:bodyPr/>
          <a:lstStyle/>
          <a:p>
            <a:fld id="{92E660C2-DA5B-47D6-9300-967979CA6A0E}" type="slidenum">
              <a:rPr lang="fr-FR" smtClean="0"/>
              <a:pPr/>
              <a:t>8</a:t>
            </a:fld>
            <a:endParaRPr lang="fr-FR" dirty="0"/>
          </a:p>
        </p:txBody>
      </p:sp>
    </p:spTree>
    <p:extLst>
      <p:ext uri="{BB962C8B-B14F-4D97-AF65-F5344CB8AC3E}">
        <p14:creationId xmlns:p14="http://schemas.microsoft.com/office/powerpoint/2010/main" xmlns="" val="23115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7">
                                            <p:txEl>
                                              <p:pRg st="0" end="0"/>
                                            </p:txEl>
                                          </p:spTgt>
                                        </p:tgtEl>
                                        <p:attrNameLst>
                                          <p:attrName>ppt_x</p:attrName>
                                        </p:attrNameLst>
                                      </p:cBhvr>
                                    </p:anim>
                                    <p:anim from="0" to="-1.0" calcmode="lin" valueType="num">
                                      <p:cBhvr>
                                        <p:cTn id="8" dur="200" decel="50000" autoRev="1" fill="hold">
                                          <p:stCondLst>
                                            <p:cond delay="600"/>
                                          </p:stCondLst>
                                        </p:cTn>
                                        <p:tgtEl>
                                          <p:spTgt spid="7">
                                            <p:txEl>
                                              <p:pRg st="0" end="0"/>
                                            </p:txEl>
                                          </p:spTgt>
                                        </p:tgtEl>
                                        <p:attrNameLst>
                                          <p:attrName>xshear</p:attrName>
                                        </p:attrNameLst>
                                      </p:cBhvr>
                                    </p:anim>
                                    <p:animScale>
                                      <p:cBhvr>
                                        <p:cTn id="9" dur="200" decel="100000" autoRev="1" fill="hold">
                                          <p:stCondLst>
                                            <p:cond delay="600"/>
                                          </p:stCondLst>
                                        </p:cTn>
                                        <p:tgtEl>
                                          <p:spTgt spid="7">
                                            <p:txEl>
                                              <p:pRg st="0" end="0"/>
                                            </p:txEl>
                                          </p:spTgt>
                                        </p:tgtEl>
                                      </p:cBhvr>
                                      <p:from x="100000" y="100000"/>
                                      <p:to x="80000" y="100000"/>
                                    </p:animScale>
                                    <p:anim by="(#ppt_h/3+#ppt_w*0.1)" calcmode="lin" valueType="num">
                                      <p:cBhvr additive="sum">
                                        <p:cTn id="10" dur="200" decel="100000" autoRev="1" fill="hold">
                                          <p:stCondLst>
                                            <p:cond delay="600"/>
                                          </p:stCondLst>
                                        </p:cTn>
                                        <p:tgtEl>
                                          <p:spTgt spid="7">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anim from="(-#ppt_w/2)" to="(#ppt_x)" calcmode="lin" valueType="num">
                                      <p:cBhvr>
                                        <p:cTn id="15" dur="600" fill="hold">
                                          <p:stCondLst>
                                            <p:cond delay="0"/>
                                          </p:stCondLst>
                                        </p:cTn>
                                        <p:tgtEl>
                                          <p:spTgt spid="7">
                                            <p:txEl>
                                              <p:pRg st="2" end="2"/>
                                            </p:txEl>
                                          </p:spTgt>
                                        </p:tgtEl>
                                        <p:attrNameLst>
                                          <p:attrName>ppt_x</p:attrName>
                                        </p:attrNameLst>
                                      </p:cBhvr>
                                    </p:anim>
                                    <p:anim from="0" to="-1.0" calcmode="lin" valueType="num">
                                      <p:cBhvr>
                                        <p:cTn id="16" dur="200" decel="50000" autoRev="1" fill="hold">
                                          <p:stCondLst>
                                            <p:cond delay="600"/>
                                          </p:stCondLst>
                                        </p:cTn>
                                        <p:tgtEl>
                                          <p:spTgt spid="7">
                                            <p:txEl>
                                              <p:pRg st="2" end="2"/>
                                            </p:txEl>
                                          </p:spTgt>
                                        </p:tgtEl>
                                        <p:attrNameLst>
                                          <p:attrName>xshear</p:attrName>
                                        </p:attrNameLst>
                                      </p:cBhvr>
                                    </p:anim>
                                    <p:animScale>
                                      <p:cBhvr>
                                        <p:cTn id="17" dur="200" decel="100000" autoRev="1" fill="hold">
                                          <p:stCondLst>
                                            <p:cond delay="600"/>
                                          </p:stCondLst>
                                        </p:cTn>
                                        <p:tgtEl>
                                          <p:spTgt spid="7">
                                            <p:txEl>
                                              <p:pRg st="2" end="2"/>
                                            </p:txEl>
                                          </p:spTgt>
                                        </p:tgtEl>
                                      </p:cBhvr>
                                      <p:from x="100000" y="100000"/>
                                      <p:to x="80000" y="100000"/>
                                    </p:animScale>
                                    <p:anim by="(#ppt_h/3+#ppt_w*0.1)" calcmode="lin" valueType="num">
                                      <p:cBhvr additive="sum">
                                        <p:cTn id="18" dur="200" decel="100000" autoRev="1" fill="hold">
                                          <p:stCondLst>
                                            <p:cond delay="600"/>
                                          </p:stCondLst>
                                        </p:cTn>
                                        <p:tgtEl>
                                          <p:spTgt spid="7">
                                            <p:txEl>
                                              <p:pRg st="2" end="2"/>
                                            </p:txEl>
                                          </p:spTgt>
                                        </p:tgtEl>
                                        <p:attrNameLst>
                                          <p:attrName>ppt_x</p:attrName>
                                        </p:attrNameLst>
                                      </p:cBhvr>
                                    </p:anim>
                                  </p:childTnLst>
                                </p:cTn>
                              </p:par>
                              <p:par>
                                <p:cTn id="19" presetID="34" presetClass="entr" presetSubtype="0" fill="hold" nodeType="withEffect">
                                  <p:stCondLst>
                                    <p:cond delay="0"/>
                                  </p:stCondLst>
                                  <p:childTnLst>
                                    <p:set>
                                      <p:cBhvr>
                                        <p:cTn id="20" dur="1" fill="hold">
                                          <p:stCondLst>
                                            <p:cond delay="0"/>
                                          </p:stCondLst>
                                        </p:cTn>
                                        <p:tgtEl>
                                          <p:spTgt spid="7">
                                            <p:txEl>
                                              <p:pRg st="3" end="3"/>
                                            </p:txEl>
                                          </p:spTgt>
                                        </p:tgtEl>
                                        <p:attrNameLst>
                                          <p:attrName>style.visibility</p:attrName>
                                        </p:attrNameLst>
                                      </p:cBhvr>
                                      <p:to>
                                        <p:strVal val="visible"/>
                                      </p:to>
                                    </p:set>
                                    <p:anim from="(-#ppt_w/2)" to="(#ppt_x)" calcmode="lin" valueType="num">
                                      <p:cBhvr>
                                        <p:cTn id="21" dur="600" fill="hold">
                                          <p:stCondLst>
                                            <p:cond delay="0"/>
                                          </p:stCondLst>
                                        </p:cTn>
                                        <p:tgtEl>
                                          <p:spTgt spid="7">
                                            <p:txEl>
                                              <p:pRg st="3" end="3"/>
                                            </p:txEl>
                                          </p:spTgt>
                                        </p:tgtEl>
                                        <p:attrNameLst>
                                          <p:attrName>ppt_x</p:attrName>
                                        </p:attrNameLst>
                                      </p:cBhvr>
                                    </p:anim>
                                    <p:anim from="0" to="-1.0" calcmode="lin" valueType="num">
                                      <p:cBhvr>
                                        <p:cTn id="22" dur="200" decel="50000" autoRev="1" fill="hold">
                                          <p:stCondLst>
                                            <p:cond delay="600"/>
                                          </p:stCondLst>
                                        </p:cTn>
                                        <p:tgtEl>
                                          <p:spTgt spid="7">
                                            <p:txEl>
                                              <p:pRg st="3" end="3"/>
                                            </p:txEl>
                                          </p:spTgt>
                                        </p:tgtEl>
                                        <p:attrNameLst>
                                          <p:attrName>xshear</p:attrName>
                                        </p:attrNameLst>
                                      </p:cBhvr>
                                    </p:anim>
                                    <p:animScale>
                                      <p:cBhvr>
                                        <p:cTn id="23" dur="200" decel="100000" autoRev="1" fill="hold">
                                          <p:stCondLst>
                                            <p:cond delay="600"/>
                                          </p:stCondLst>
                                        </p:cTn>
                                        <p:tgtEl>
                                          <p:spTgt spid="7">
                                            <p:txEl>
                                              <p:pRg st="3" end="3"/>
                                            </p:txEl>
                                          </p:spTgt>
                                        </p:tgtEl>
                                      </p:cBhvr>
                                      <p:from x="100000" y="100000"/>
                                      <p:to x="80000" y="100000"/>
                                    </p:animScale>
                                    <p:anim by="(#ppt_h/3+#ppt_w*0.1)" calcmode="lin" valueType="num">
                                      <p:cBhvr additive="sum">
                                        <p:cTn id="24" dur="200" decel="100000" autoRev="1" fill="hold">
                                          <p:stCondLst>
                                            <p:cond delay="600"/>
                                          </p:stCondLst>
                                        </p:cTn>
                                        <p:tgtEl>
                                          <p:spTgt spid="7">
                                            <p:txEl>
                                              <p:pRg st="3" end="3"/>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texte 2"/>
          <p:cNvSpPr>
            <a:spLocks noGrp="1"/>
          </p:cNvSpPr>
          <p:nvPr>
            <p:ph idx="1"/>
          </p:nvPr>
        </p:nvSpPr>
        <p:spPr/>
        <p:txBody>
          <a:bodyPr>
            <a:normAutofit lnSpcReduction="10000"/>
          </a:bodyPr>
          <a:lstStyle/>
          <a:p>
            <a:r>
              <a:rPr lang="fr-FR" dirty="0" smtClean="0">
                <a:solidFill>
                  <a:schemeClr val="tx1"/>
                </a:solidFill>
                <a:latin typeface="Ubuntu Condensed" charset="0"/>
              </a:rPr>
              <a:t>« Je ne comprends pas : vous êtes plusieurs à dire que l’on ne peut pas faire le DPNI avec une clarté nucale augmentée, mais moi, sur mon CHU, on me l’a proposé justement à cause de ça. » (2015)</a:t>
            </a:r>
          </a:p>
          <a:p>
            <a:r>
              <a:rPr lang="fr-FR" dirty="0" smtClean="0">
                <a:solidFill>
                  <a:schemeClr val="tx1"/>
                </a:solidFill>
                <a:latin typeface="Ubuntu Condensed" charset="0"/>
              </a:rPr>
              <a:t>« Mon obstétricien m’a dit que le DPNI, ce n’était pas pour moi, j’attends une fille et ce n’est pas fiable pour les filles, il y a beaucoup plus de faux négatifs » (2015)</a:t>
            </a:r>
          </a:p>
          <a:p>
            <a:r>
              <a:rPr lang="fr-FR" dirty="0" smtClean="0">
                <a:solidFill>
                  <a:schemeClr val="tx1"/>
                </a:solidFill>
                <a:latin typeface="Ubuntu Condensed" charset="0"/>
              </a:rPr>
              <a:t>« </a:t>
            </a:r>
            <a:r>
              <a:rPr lang="fr-FR" i="1" dirty="0" smtClean="0"/>
              <a:t> </a:t>
            </a:r>
            <a:r>
              <a:rPr lang="fr-FR" dirty="0" smtClean="0">
                <a:solidFill>
                  <a:schemeClr val="tx1"/>
                </a:solidFill>
                <a:latin typeface="Ubuntu Condensed" charset="0"/>
              </a:rPr>
              <a:t>Ma première tentative  a échoué, avec 1/393 et un signé échographique, même mineur, je n'étais pas accessible au test chez </a:t>
            </a:r>
            <a:r>
              <a:rPr lang="fr-FR" dirty="0" err="1" smtClean="0">
                <a:solidFill>
                  <a:schemeClr val="tx1"/>
                </a:solidFill>
                <a:latin typeface="Ubuntu Condensed" charset="0"/>
              </a:rPr>
              <a:t>Cerba</a:t>
            </a:r>
            <a:r>
              <a:rPr lang="fr-FR" dirty="0" smtClean="0">
                <a:solidFill>
                  <a:schemeClr val="tx1"/>
                </a:solidFill>
                <a:latin typeface="Ubuntu Condensed" charset="0"/>
              </a:rPr>
              <a:t>, je ne comprends pas bien, ce n’est pas vraiment juste. J'ai donc refait une tentative auprès d’un laboratoire, dans le 16e arrondissement de Paris, c’était bon et j'attends donc avec appréhension le résultat! Mais finalement, pensez-vous que faire ce test est une bonne idée dans mon cas? » (2014)</a:t>
            </a:r>
          </a:p>
          <a:p>
            <a:endParaRPr lang="fr-FR" dirty="0">
              <a:solidFill>
                <a:schemeClr val="tx1"/>
              </a:solidFill>
              <a:latin typeface="Ubuntu Condensed" charset="0"/>
            </a:endParaRPr>
          </a:p>
        </p:txBody>
      </p:sp>
      <p:sp>
        <p:nvSpPr>
          <p:cNvPr id="6" name="Espace réservé du texte 5"/>
          <p:cNvSpPr>
            <a:spLocks noGrp="1"/>
          </p:cNvSpPr>
          <p:nvPr>
            <p:ph type="body" sz="quarter" idx="10"/>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92E660C2-DA5B-47D6-9300-967979CA6A0E}" type="slidenum">
              <a:rPr lang="fr-FR" smtClean="0"/>
              <a:pPr/>
              <a:t>9</a:t>
            </a:fld>
            <a:endParaRPr lang="fr-FR" dirty="0"/>
          </a:p>
        </p:txBody>
      </p:sp>
    </p:spTree>
    <p:extLst>
      <p:ext uri="{BB962C8B-B14F-4D97-AF65-F5344CB8AC3E}">
        <p14:creationId xmlns:p14="http://schemas.microsoft.com/office/powerpoint/2010/main" xmlns="" val="23115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 calcmode="lin" valueType="num">
                                      <p:cBhvr additive="base">
                                        <p:cTn id="7"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 calcmode="lin" valueType="num">
                                      <p:cBhvr additive="base">
                                        <p:cTn id="13"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iane.Orange.6x4.modelePPT.V2">
  <a:themeElements>
    <a:clrScheme name="Charte Ciane">
      <a:dk1>
        <a:srgbClr val="818283"/>
      </a:dk1>
      <a:lt1>
        <a:srgbClr val="FFFFFF"/>
      </a:lt1>
      <a:dk2>
        <a:srgbClr val="14A8C1"/>
      </a:dk2>
      <a:lt2>
        <a:srgbClr val="818283"/>
      </a:lt2>
      <a:accent1>
        <a:srgbClr val="F9B200"/>
      </a:accent1>
      <a:accent2>
        <a:srgbClr val="14A8C1"/>
      </a:accent2>
      <a:accent3>
        <a:srgbClr val="C4C700"/>
      </a:accent3>
      <a:accent4>
        <a:srgbClr val="CA69A2"/>
      </a:accent4>
      <a:accent5>
        <a:srgbClr val="F9B200"/>
      </a:accent5>
      <a:accent6>
        <a:srgbClr val="14A8C1"/>
      </a:accent6>
      <a:hlink>
        <a:srgbClr val="C4C700"/>
      </a:hlink>
      <a:folHlink>
        <a:srgbClr val="CA69A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Présentation4" id="{198282E1-0A3B-4475-9484-C0112A369F35}" vid="{663343B4-8B66-4E8D-B981-6B7815ED8173}"/>
    </a:ext>
  </a:ext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Ciane.Orange.6x4.modelePPT.V2</Template>
  <TotalTime>320</TotalTime>
  <Words>507</Words>
  <Application>Microsoft Office PowerPoint</Application>
  <PresentationFormat>Personnalisé</PresentationFormat>
  <Paragraphs>131</Paragraphs>
  <Slides>26</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26</vt:i4>
      </vt:variant>
    </vt:vector>
  </HeadingPairs>
  <TitlesOfParts>
    <vt:vector size="32" baseType="lpstr">
      <vt:lpstr>Arial</vt:lpstr>
      <vt:lpstr>Ubuntu Condensed</vt:lpstr>
      <vt:lpstr>Arial Narrow</vt:lpstr>
      <vt:lpstr>Calibri</vt:lpstr>
      <vt:lpstr>Times New Roman</vt:lpstr>
      <vt:lpstr>Ciane.Orange.6x4.modelePPT.V2</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Ann &amp; Pyer</dc:creator>
  <cp:lastModifiedBy>Ann &amp; Pyer</cp:lastModifiedBy>
  <cp:revision>35</cp:revision>
  <dcterms:created xsi:type="dcterms:W3CDTF">2017-06-06T20:03:56Z</dcterms:created>
  <dcterms:modified xsi:type="dcterms:W3CDTF">2017-06-07T09:04:09Z</dcterms:modified>
</cp:coreProperties>
</file>