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5" r:id="rId2"/>
    <p:sldMasterId id="2147483688" r:id="rId3"/>
    <p:sldMasterId id="2147483703" r:id="rId4"/>
  </p:sldMasterIdLst>
  <p:sldIdLst>
    <p:sldId id="256" r:id="rId5"/>
    <p:sldId id="276" r:id="rId6"/>
    <p:sldId id="279" r:id="rId7"/>
    <p:sldId id="277" r:id="rId8"/>
    <p:sldId id="278" r:id="rId9"/>
    <p:sldId id="280" r:id="rId10"/>
    <p:sldId id="257" r:id="rId11"/>
    <p:sldId id="258" r:id="rId12"/>
    <p:sldId id="259" r:id="rId13"/>
    <p:sldId id="260" r:id="rId14"/>
    <p:sldId id="282" r:id="rId15"/>
    <p:sldId id="274" r:id="rId16"/>
    <p:sldId id="275" r:id="rId17"/>
    <p:sldId id="271" r:id="rId18"/>
    <p:sldId id="288" r:id="rId19"/>
    <p:sldId id="286" r:id="rId20"/>
    <p:sldId id="287" r:id="rId21"/>
    <p:sldId id="267" r:id="rId22"/>
    <p:sldId id="283" r:id="rId23"/>
    <p:sldId id="284" r:id="rId24"/>
    <p:sldId id="285" r:id="rId25"/>
    <p:sldId id="273" r:id="rId26"/>
  </p:sldIdLst>
  <p:sldSz cx="12192000" cy="6858000"/>
  <p:notesSz cx="6858000" cy="9144000"/>
  <p:defaultTextStyle>
    <a:defPPr>
      <a:defRPr lang="he-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5" autoAdjust="0"/>
    <p:restoredTop sz="94660"/>
  </p:normalViewPr>
  <p:slideViewPr>
    <p:cSldViewPr snapToGrid="0">
      <p:cViewPr varScale="1">
        <p:scale>
          <a:sx n="124" d="100"/>
          <a:sy n="124" d="100"/>
        </p:scale>
        <p:origin x="39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he-IL"/>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he-IL"/>
          </a:p>
        </p:txBody>
      </p:sp>
      <p:sp>
        <p:nvSpPr>
          <p:cNvPr id="4" name="Date Placeholder 3"/>
          <p:cNvSpPr>
            <a:spLocks noGrp="1"/>
          </p:cNvSpPr>
          <p:nvPr>
            <p:ph type="dt" sz="half" idx="10"/>
          </p:nvPr>
        </p:nvSpPr>
        <p:spPr/>
        <p:txBody>
          <a:bodyPr/>
          <a:lstStyle/>
          <a:p>
            <a:fld id="{4A9CF1F0-A762-418B-87B4-F35000F07CED}" type="datetimeFigureOut">
              <a:rPr lang="he-IL" smtClean="0"/>
              <a:t>י'/סיון/תשע"ז</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4FAE737C-B36F-43FE-8499-B9905CEC3F1F}" type="slidenum">
              <a:rPr lang="he-IL" smtClean="0"/>
              <a:t>‹#›</a:t>
            </a:fld>
            <a:endParaRPr lang="he-IL"/>
          </a:p>
        </p:txBody>
      </p:sp>
    </p:spTree>
    <p:extLst>
      <p:ext uri="{BB962C8B-B14F-4D97-AF65-F5344CB8AC3E}">
        <p14:creationId xmlns:p14="http://schemas.microsoft.com/office/powerpoint/2010/main" val="802594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10"/>
          </p:nvPr>
        </p:nvSpPr>
        <p:spPr/>
        <p:txBody>
          <a:bodyPr/>
          <a:lstStyle/>
          <a:p>
            <a:fld id="{4A9CF1F0-A762-418B-87B4-F35000F07CED}" type="datetimeFigureOut">
              <a:rPr lang="he-IL" smtClean="0"/>
              <a:t>י'/סיון/תשע"ז</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4FAE737C-B36F-43FE-8499-B9905CEC3F1F}" type="slidenum">
              <a:rPr lang="he-IL" smtClean="0"/>
              <a:t>‹#›</a:t>
            </a:fld>
            <a:endParaRPr lang="he-IL"/>
          </a:p>
        </p:txBody>
      </p:sp>
    </p:spTree>
    <p:extLst>
      <p:ext uri="{BB962C8B-B14F-4D97-AF65-F5344CB8AC3E}">
        <p14:creationId xmlns:p14="http://schemas.microsoft.com/office/powerpoint/2010/main" val="1385199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he-IL"/>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10"/>
          </p:nvPr>
        </p:nvSpPr>
        <p:spPr/>
        <p:txBody>
          <a:bodyPr/>
          <a:lstStyle/>
          <a:p>
            <a:fld id="{4A9CF1F0-A762-418B-87B4-F35000F07CED}" type="datetimeFigureOut">
              <a:rPr lang="he-IL" smtClean="0"/>
              <a:t>י'/סיון/תשע"ז</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4FAE737C-B36F-43FE-8499-B9905CEC3F1F}" type="slidenum">
              <a:rPr lang="he-IL" smtClean="0"/>
              <a:t>‹#›</a:t>
            </a:fld>
            <a:endParaRPr lang="he-IL"/>
          </a:p>
        </p:txBody>
      </p:sp>
    </p:spTree>
    <p:extLst>
      <p:ext uri="{BB962C8B-B14F-4D97-AF65-F5344CB8AC3E}">
        <p14:creationId xmlns:p14="http://schemas.microsoft.com/office/powerpoint/2010/main" val="28184829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 y="2438401"/>
            <a:ext cx="12012084"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a:defRPr/>
                </a:pPr>
                <a:endParaRPr lang="he-IL" sz="1800"/>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defRPr/>
                </a:pPr>
                <a:endParaRPr lang="he-IL" sz="1800"/>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a:defRPr/>
                </a:pPr>
                <a:endParaRPr lang="he-IL" sz="1800"/>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defRPr/>
                </a:pPr>
                <a:endParaRPr lang="he-IL" sz="1800"/>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defRPr/>
              </a:pPr>
              <a:endParaRPr lang="he-IL" sz="1800"/>
            </a:p>
          </p:txBody>
        </p:sp>
        <p:sp>
          <p:nvSpPr>
            <p:cNvPr id="8"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pPr>
                <a:defRPr/>
              </a:pPr>
              <a:endParaRPr lang="he-IL" sz="1800"/>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he-IL" sz="1800"/>
            </a:p>
          </p:txBody>
        </p:sp>
      </p:grpSp>
      <p:sp>
        <p:nvSpPr>
          <p:cNvPr id="37900" name="Rectangle 12"/>
          <p:cNvSpPr>
            <a:spLocks noGrp="1" noChangeArrowheads="1"/>
          </p:cNvSpPr>
          <p:nvPr>
            <p:ph type="ctrTitle"/>
          </p:nvPr>
        </p:nvSpPr>
        <p:spPr>
          <a:xfrm>
            <a:off x="1320800" y="1676400"/>
            <a:ext cx="10363200" cy="1462088"/>
          </a:xfrm>
        </p:spPr>
        <p:txBody>
          <a:bodyPr/>
          <a:lstStyle>
            <a:lvl1pPr>
              <a:defRPr/>
            </a:lvl1pPr>
          </a:lstStyle>
          <a:p>
            <a:r>
              <a:rPr lang="en-US"/>
              <a:t>Click to edit Master title style</a:t>
            </a:r>
          </a:p>
        </p:txBody>
      </p:sp>
      <p:sp>
        <p:nvSpPr>
          <p:cNvPr id="37901" name="Rectangle 13"/>
          <p:cNvSpPr>
            <a:spLocks noGrp="1" noChangeArrowheads="1"/>
          </p:cNvSpPr>
          <p:nvPr>
            <p:ph type="subTitle" idx="1"/>
          </p:nvPr>
        </p:nvSpPr>
        <p:spPr>
          <a:xfrm>
            <a:off x="1828800" y="3886200"/>
            <a:ext cx="8534400" cy="1752600"/>
          </a:xfrm>
        </p:spPr>
        <p:txBody>
          <a:bodyPr/>
          <a:lstStyle>
            <a:lvl1pPr marL="0" indent="0" algn="ctr">
              <a:buFont typeface="Wingdings" pitchFamily="2" charset="2"/>
              <a:buNone/>
              <a:defRPr/>
            </a:lvl1pPr>
          </a:lstStyle>
          <a:p>
            <a:r>
              <a:rPr lang="en-US"/>
              <a:t>Click to edit Master subtitle style</a:t>
            </a:r>
          </a:p>
        </p:txBody>
      </p:sp>
      <p:sp>
        <p:nvSpPr>
          <p:cNvPr id="14" name="Rectangle 14"/>
          <p:cNvSpPr>
            <a:spLocks noGrp="1" noChangeArrowheads="1"/>
          </p:cNvSpPr>
          <p:nvPr>
            <p:ph type="dt" sz="half" idx="10"/>
          </p:nvPr>
        </p:nvSpPr>
        <p:spPr>
          <a:xfrm>
            <a:off x="1320800" y="6248400"/>
            <a:ext cx="2540000" cy="457200"/>
          </a:xfrm>
        </p:spPr>
        <p:txBody>
          <a:bodyPr/>
          <a:lstStyle>
            <a:lvl1pPr>
              <a:defRPr>
                <a:solidFill>
                  <a:schemeClr val="bg2"/>
                </a:solidFill>
              </a:defRPr>
            </a:lvl1pPr>
          </a:lstStyle>
          <a:p>
            <a:pPr>
              <a:defRPr/>
            </a:pPr>
            <a:endParaRPr lang="en-US"/>
          </a:p>
        </p:txBody>
      </p:sp>
      <p:sp>
        <p:nvSpPr>
          <p:cNvPr id="15" name="Rectangle 15"/>
          <p:cNvSpPr>
            <a:spLocks noGrp="1" noChangeArrowheads="1"/>
          </p:cNvSpPr>
          <p:nvPr>
            <p:ph type="ftr" sz="quarter" idx="11"/>
          </p:nvPr>
        </p:nvSpPr>
        <p:spPr>
          <a:xfrm>
            <a:off x="4572000" y="6248400"/>
            <a:ext cx="3860800" cy="457200"/>
          </a:xfrm>
        </p:spPr>
        <p:txBody>
          <a:bodyPr/>
          <a:lstStyle>
            <a:lvl1pPr>
              <a:defRPr>
                <a:solidFill>
                  <a:schemeClr val="bg2"/>
                </a:solidFill>
              </a:defRPr>
            </a:lvl1pPr>
          </a:lstStyle>
          <a:p>
            <a:pPr>
              <a:defRPr/>
            </a:pPr>
            <a:endParaRPr lang="en-US"/>
          </a:p>
        </p:txBody>
      </p:sp>
      <p:sp>
        <p:nvSpPr>
          <p:cNvPr id="16" name="Rectangle 16"/>
          <p:cNvSpPr>
            <a:spLocks noGrp="1" noChangeArrowheads="1"/>
          </p:cNvSpPr>
          <p:nvPr>
            <p:ph type="sldNum" sz="quarter" idx="12"/>
          </p:nvPr>
        </p:nvSpPr>
        <p:spPr>
          <a:xfrm>
            <a:off x="9144000" y="6248400"/>
            <a:ext cx="2540000" cy="457200"/>
          </a:xfrm>
        </p:spPr>
        <p:txBody>
          <a:bodyPr/>
          <a:lstStyle>
            <a:lvl1pPr>
              <a:defRPr>
                <a:solidFill>
                  <a:schemeClr val="bg2"/>
                </a:solidFill>
              </a:defRPr>
            </a:lvl1pPr>
          </a:lstStyle>
          <a:p>
            <a:pPr>
              <a:defRPr/>
            </a:pPr>
            <a:fld id="{5AE5F79B-8A5F-47F3-9CAC-9CC7042226ED}" type="slidenum">
              <a:rPr lang="he-IL"/>
              <a:pPr>
                <a:defRPr/>
              </a:pPr>
              <a:t>‹#›</a:t>
            </a:fld>
            <a:endParaRPr lang="en-US"/>
          </a:p>
        </p:txBody>
      </p:sp>
    </p:spTree>
    <p:extLst>
      <p:ext uri="{BB962C8B-B14F-4D97-AF65-F5344CB8AC3E}">
        <p14:creationId xmlns:p14="http://schemas.microsoft.com/office/powerpoint/2010/main" val="14033836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50D2825B-4F4F-4408-B21B-0FA3B15710B7}" type="slidenum">
              <a:rPr lang="he-IL"/>
              <a:pPr>
                <a:defRPr/>
              </a:pPr>
              <a:t>‹#›</a:t>
            </a:fld>
            <a:endParaRPr lang="en-US"/>
          </a:p>
        </p:txBody>
      </p:sp>
    </p:spTree>
    <p:extLst>
      <p:ext uri="{BB962C8B-B14F-4D97-AF65-F5344CB8AC3E}">
        <p14:creationId xmlns:p14="http://schemas.microsoft.com/office/powerpoint/2010/main" val="8794649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r">
              <a:defRPr sz="4000" b="1" cap="all"/>
            </a:lvl1pPr>
          </a:lstStyle>
          <a:p>
            <a:r>
              <a:rPr lang="en-US"/>
              <a:t>Click to edit Master title style</a:t>
            </a:r>
            <a:endParaRPr lang="he-IL"/>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5549877D-2486-4122-BA56-2AA4B9E0CE2F}" type="slidenum">
              <a:rPr lang="he-IL"/>
              <a:pPr>
                <a:defRPr/>
              </a:pPr>
              <a:t>‹#›</a:t>
            </a:fld>
            <a:endParaRPr lang="en-US"/>
          </a:p>
        </p:txBody>
      </p:sp>
    </p:spTree>
    <p:extLst>
      <p:ext uri="{BB962C8B-B14F-4D97-AF65-F5344CB8AC3E}">
        <p14:creationId xmlns:p14="http://schemas.microsoft.com/office/powerpoint/2010/main" val="27378258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Content Placeholder 2"/>
          <p:cNvSpPr>
            <a:spLocks noGrp="1"/>
          </p:cNvSpPr>
          <p:nvPr>
            <p:ph sz="half" idx="1"/>
          </p:nvPr>
        </p:nvSpPr>
        <p:spPr>
          <a:xfrm>
            <a:off x="1576917" y="201771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Content Placeholder 3"/>
          <p:cNvSpPr>
            <a:spLocks noGrp="1"/>
          </p:cNvSpPr>
          <p:nvPr>
            <p:ph sz="half" idx="2"/>
          </p:nvPr>
        </p:nvSpPr>
        <p:spPr>
          <a:xfrm>
            <a:off x="6860117" y="201771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77D165EA-14B5-483E-9683-5F49048FD04D}" type="slidenum">
              <a:rPr lang="he-IL"/>
              <a:pPr>
                <a:defRPr/>
              </a:pPr>
              <a:t>‹#›</a:t>
            </a:fld>
            <a:endParaRPr lang="en-US"/>
          </a:p>
        </p:txBody>
      </p:sp>
    </p:spTree>
    <p:extLst>
      <p:ext uri="{BB962C8B-B14F-4D97-AF65-F5344CB8AC3E}">
        <p14:creationId xmlns:p14="http://schemas.microsoft.com/office/powerpoint/2010/main" val="37789221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he-IL"/>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7" name="Rectangle 11"/>
          <p:cNvSpPr>
            <a:spLocks noGrp="1" noChangeArrowheads="1"/>
          </p:cNvSpPr>
          <p:nvPr>
            <p:ph type="dt" sz="half" idx="10"/>
          </p:nvPr>
        </p:nvSpPr>
        <p:spPr>
          <a:ln/>
        </p:spPr>
        <p:txBody>
          <a:bodyPr/>
          <a:lstStyle>
            <a:lvl1pPr>
              <a:defRPr/>
            </a:lvl1pPr>
          </a:lstStyle>
          <a:p>
            <a:pPr>
              <a:defRPr/>
            </a:pPr>
            <a:endParaRPr 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p>
        </p:txBody>
      </p:sp>
      <p:sp>
        <p:nvSpPr>
          <p:cNvPr id="9" name="Rectangle 13"/>
          <p:cNvSpPr>
            <a:spLocks noGrp="1" noChangeArrowheads="1"/>
          </p:cNvSpPr>
          <p:nvPr>
            <p:ph type="sldNum" sz="quarter" idx="12"/>
          </p:nvPr>
        </p:nvSpPr>
        <p:spPr>
          <a:ln/>
        </p:spPr>
        <p:txBody>
          <a:bodyPr/>
          <a:lstStyle>
            <a:lvl1pPr>
              <a:defRPr/>
            </a:lvl1pPr>
          </a:lstStyle>
          <a:p>
            <a:pPr>
              <a:defRPr/>
            </a:pPr>
            <a:fld id="{CA126E03-88FE-46AF-B5AB-8299AF8A6D7A}" type="slidenum">
              <a:rPr lang="he-IL"/>
              <a:pPr>
                <a:defRPr/>
              </a:pPr>
              <a:t>‹#›</a:t>
            </a:fld>
            <a:endParaRPr lang="en-US"/>
          </a:p>
        </p:txBody>
      </p:sp>
    </p:spTree>
    <p:extLst>
      <p:ext uri="{BB962C8B-B14F-4D97-AF65-F5344CB8AC3E}">
        <p14:creationId xmlns:p14="http://schemas.microsoft.com/office/powerpoint/2010/main" val="27306676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pPr>
              <a:defRPr/>
            </a:pPr>
            <a:fld id="{6028815D-6DDA-414B-8CD7-134A97611D54}" type="slidenum">
              <a:rPr lang="he-IL"/>
              <a:pPr>
                <a:defRPr/>
              </a:pPr>
              <a:t>‹#›</a:t>
            </a:fld>
            <a:endParaRPr lang="en-US"/>
          </a:p>
        </p:txBody>
      </p:sp>
    </p:spTree>
    <p:extLst>
      <p:ext uri="{BB962C8B-B14F-4D97-AF65-F5344CB8AC3E}">
        <p14:creationId xmlns:p14="http://schemas.microsoft.com/office/powerpoint/2010/main" val="28280842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en-US"/>
          </a:p>
        </p:txBody>
      </p:sp>
      <p:sp>
        <p:nvSpPr>
          <p:cNvPr id="4" name="Rectangle 13"/>
          <p:cNvSpPr>
            <a:spLocks noGrp="1" noChangeArrowheads="1"/>
          </p:cNvSpPr>
          <p:nvPr>
            <p:ph type="sldNum" sz="quarter" idx="12"/>
          </p:nvPr>
        </p:nvSpPr>
        <p:spPr>
          <a:ln/>
        </p:spPr>
        <p:txBody>
          <a:bodyPr/>
          <a:lstStyle>
            <a:lvl1pPr>
              <a:defRPr/>
            </a:lvl1pPr>
          </a:lstStyle>
          <a:p>
            <a:pPr>
              <a:defRPr/>
            </a:pPr>
            <a:fld id="{7666475A-067D-40DE-817A-551DBEB9AF91}" type="slidenum">
              <a:rPr lang="he-IL"/>
              <a:pPr>
                <a:defRPr/>
              </a:pPr>
              <a:t>‹#›</a:t>
            </a:fld>
            <a:endParaRPr lang="en-US"/>
          </a:p>
        </p:txBody>
      </p:sp>
    </p:spTree>
    <p:extLst>
      <p:ext uri="{BB962C8B-B14F-4D97-AF65-F5344CB8AC3E}">
        <p14:creationId xmlns:p14="http://schemas.microsoft.com/office/powerpoint/2010/main" val="19683770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r">
              <a:defRPr sz="2000" b="1"/>
            </a:lvl1pPr>
          </a:lstStyle>
          <a:p>
            <a:r>
              <a:rPr lang="en-US"/>
              <a:t>Click to edit Master title style</a:t>
            </a:r>
            <a:endParaRPr lang="he-IL"/>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2FE26141-4093-4743-9DC9-484D4F33228C}" type="slidenum">
              <a:rPr lang="he-IL"/>
              <a:pPr>
                <a:defRPr/>
              </a:pPr>
              <a:t>‹#›</a:t>
            </a:fld>
            <a:endParaRPr lang="en-US"/>
          </a:p>
        </p:txBody>
      </p:sp>
    </p:spTree>
    <p:extLst>
      <p:ext uri="{BB962C8B-B14F-4D97-AF65-F5344CB8AC3E}">
        <p14:creationId xmlns:p14="http://schemas.microsoft.com/office/powerpoint/2010/main" val="3473282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10"/>
          </p:nvPr>
        </p:nvSpPr>
        <p:spPr/>
        <p:txBody>
          <a:bodyPr/>
          <a:lstStyle/>
          <a:p>
            <a:fld id="{4A9CF1F0-A762-418B-87B4-F35000F07CED}" type="datetimeFigureOut">
              <a:rPr lang="he-IL" smtClean="0"/>
              <a:t>י'/סיון/תשע"ז</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4FAE737C-B36F-43FE-8499-B9905CEC3F1F}" type="slidenum">
              <a:rPr lang="he-IL" smtClean="0"/>
              <a:t>‹#›</a:t>
            </a:fld>
            <a:endParaRPr lang="he-IL"/>
          </a:p>
        </p:txBody>
      </p:sp>
    </p:spTree>
    <p:extLst>
      <p:ext uri="{BB962C8B-B14F-4D97-AF65-F5344CB8AC3E}">
        <p14:creationId xmlns:p14="http://schemas.microsoft.com/office/powerpoint/2010/main" val="40769016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r">
              <a:defRPr sz="2000" b="1"/>
            </a:lvl1pPr>
          </a:lstStyle>
          <a:p>
            <a:r>
              <a:rPr lang="en-US"/>
              <a:t>Click to edit Master title style</a:t>
            </a:r>
            <a:endParaRPr lang="he-IL"/>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78F5D1CD-E9BB-4983-9C54-529ECA7FAE63}" type="slidenum">
              <a:rPr lang="he-IL"/>
              <a:pPr>
                <a:defRPr/>
              </a:pPr>
              <a:t>‹#›</a:t>
            </a:fld>
            <a:endParaRPr lang="en-US"/>
          </a:p>
        </p:txBody>
      </p:sp>
    </p:spTree>
    <p:extLst>
      <p:ext uri="{BB962C8B-B14F-4D97-AF65-F5344CB8AC3E}">
        <p14:creationId xmlns:p14="http://schemas.microsoft.com/office/powerpoint/2010/main" val="27885858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D6B0AECE-C5E8-40CA-A860-07D5E059964E}" type="slidenum">
              <a:rPr lang="he-IL"/>
              <a:pPr>
                <a:defRPr/>
              </a:pPr>
              <a:t>‹#›</a:t>
            </a:fld>
            <a:endParaRPr lang="en-US"/>
          </a:p>
        </p:txBody>
      </p:sp>
    </p:spTree>
    <p:extLst>
      <p:ext uri="{BB962C8B-B14F-4D97-AF65-F5344CB8AC3E}">
        <p14:creationId xmlns:p14="http://schemas.microsoft.com/office/powerpoint/2010/main" val="35848342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38733" y="214313"/>
            <a:ext cx="2601384" cy="5918200"/>
          </a:xfrm>
        </p:spPr>
        <p:txBody>
          <a:bodyPr vert="eaVert"/>
          <a:lstStyle/>
          <a:p>
            <a:r>
              <a:rPr lang="en-US"/>
              <a:t>Click to edit Master title style</a:t>
            </a:r>
            <a:endParaRPr lang="he-IL"/>
          </a:p>
        </p:txBody>
      </p:sp>
      <p:sp>
        <p:nvSpPr>
          <p:cNvPr id="3" name="Vertical Text Placeholder 2"/>
          <p:cNvSpPr>
            <a:spLocks noGrp="1"/>
          </p:cNvSpPr>
          <p:nvPr>
            <p:ph type="body" orient="vert" idx="1"/>
          </p:nvPr>
        </p:nvSpPr>
        <p:spPr>
          <a:xfrm>
            <a:off x="1534584" y="214313"/>
            <a:ext cx="7600949" cy="5918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A62B93EC-2E69-4B58-945E-999EFCA6CCEB}" type="slidenum">
              <a:rPr lang="he-IL"/>
              <a:pPr>
                <a:defRPr/>
              </a:pPr>
              <a:t>‹#›</a:t>
            </a:fld>
            <a:endParaRPr lang="en-US"/>
          </a:p>
        </p:txBody>
      </p:sp>
    </p:spTree>
    <p:extLst>
      <p:ext uri="{BB962C8B-B14F-4D97-AF65-F5344CB8AC3E}">
        <p14:creationId xmlns:p14="http://schemas.microsoft.com/office/powerpoint/2010/main" val="27593533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he-IL"/>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Date Placeholder 4"/>
          <p:cNvSpPr>
            <a:spLocks noGrp="1"/>
          </p:cNvSpPr>
          <p:nvPr>
            <p:ph type="dt" sz="half" idx="10"/>
          </p:nvPr>
        </p:nvSpPr>
        <p:spPr>
          <a:xfrm>
            <a:off x="8737600" y="6245225"/>
            <a:ext cx="2844800" cy="47625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4165600" y="6245225"/>
            <a:ext cx="38608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09600" y="6245225"/>
            <a:ext cx="2844800" cy="476250"/>
          </a:xfrm>
        </p:spPr>
        <p:txBody>
          <a:bodyPr/>
          <a:lstStyle>
            <a:lvl1pPr>
              <a:defRPr/>
            </a:lvl1pPr>
          </a:lstStyle>
          <a:p>
            <a:pPr>
              <a:defRPr/>
            </a:pPr>
            <a:fld id="{153E1D12-BC04-4110-99D0-5733D1E36215}" type="slidenum">
              <a:rPr lang="he-IL"/>
              <a:pPr>
                <a:defRPr/>
              </a:pPr>
              <a:t>‹#›</a:t>
            </a:fld>
            <a:endParaRPr lang="en-US"/>
          </a:p>
        </p:txBody>
      </p:sp>
    </p:spTree>
    <p:extLst>
      <p:ext uri="{BB962C8B-B14F-4D97-AF65-F5344CB8AC3E}">
        <p14:creationId xmlns:p14="http://schemas.microsoft.com/office/powerpoint/2010/main" val="32068665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he-IL"/>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he-I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71663D9-4A22-4370-A2C6-AB6D09B6EB58}" type="slidenum">
              <a:rPr lang="he-IL"/>
              <a:pPr>
                <a:defRPr/>
              </a:pPr>
              <a:t>‹#›</a:t>
            </a:fld>
            <a:endParaRPr lang="en-US"/>
          </a:p>
        </p:txBody>
      </p:sp>
    </p:spTree>
    <p:extLst>
      <p:ext uri="{BB962C8B-B14F-4D97-AF65-F5344CB8AC3E}">
        <p14:creationId xmlns:p14="http://schemas.microsoft.com/office/powerpoint/2010/main" val="40479730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A66EA7A-0D31-4C4E-A58A-0A70D72BE00B}" type="slidenum">
              <a:rPr lang="he-IL"/>
              <a:pPr>
                <a:defRPr/>
              </a:pPr>
              <a:t>‹#›</a:t>
            </a:fld>
            <a:endParaRPr lang="en-US"/>
          </a:p>
        </p:txBody>
      </p:sp>
    </p:spTree>
    <p:extLst>
      <p:ext uri="{BB962C8B-B14F-4D97-AF65-F5344CB8AC3E}">
        <p14:creationId xmlns:p14="http://schemas.microsoft.com/office/powerpoint/2010/main" val="10938003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r">
              <a:defRPr sz="4000" b="1" cap="all"/>
            </a:lvl1pPr>
          </a:lstStyle>
          <a:p>
            <a:r>
              <a:rPr lang="en-US"/>
              <a:t>Click to edit Master title style</a:t>
            </a:r>
            <a:endParaRPr lang="he-IL"/>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D76020A-47C8-481F-810C-B9DEB3C8A112}" type="slidenum">
              <a:rPr lang="he-IL"/>
              <a:pPr>
                <a:defRPr/>
              </a:pPr>
              <a:t>‹#›</a:t>
            </a:fld>
            <a:endParaRPr lang="en-US"/>
          </a:p>
        </p:txBody>
      </p:sp>
    </p:spTree>
    <p:extLst>
      <p:ext uri="{BB962C8B-B14F-4D97-AF65-F5344CB8AC3E}">
        <p14:creationId xmlns:p14="http://schemas.microsoft.com/office/powerpoint/2010/main" val="38281092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38703A8-FA11-49FA-89AA-E308C67776C9}" type="slidenum">
              <a:rPr lang="he-IL"/>
              <a:pPr>
                <a:defRPr/>
              </a:pPr>
              <a:t>‹#›</a:t>
            </a:fld>
            <a:endParaRPr lang="en-US"/>
          </a:p>
        </p:txBody>
      </p:sp>
    </p:spTree>
    <p:extLst>
      <p:ext uri="{BB962C8B-B14F-4D97-AF65-F5344CB8AC3E}">
        <p14:creationId xmlns:p14="http://schemas.microsoft.com/office/powerpoint/2010/main" val="28639525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he-IL"/>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C6CAEF6-8F3A-43F7-9070-1BF3623646B0}" type="slidenum">
              <a:rPr lang="he-IL"/>
              <a:pPr>
                <a:defRPr/>
              </a:pPr>
              <a:t>‹#›</a:t>
            </a:fld>
            <a:endParaRPr lang="en-US"/>
          </a:p>
        </p:txBody>
      </p:sp>
    </p:spTree>
    <p:extLst>
      <p:ext uri="{BB962C8B-B14F-4D97-AF65-F5344CB8AC3E}">
        <p14:creationId xmlns:p14="http://schemas.microsoft.com/office/powerpoint/2010/main" val="40037964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FC8686F-633B-43D3-810C-CD12F07B4701}" type="slidenum">
              <a:rPr lang="he-IL"/>
              <a:pPr>
                <a:defRPr/>
              </a:pPr>
              <a:t>‹#›</a:t>
            </a:fld>
            <a:endParaRPr lang="en-US"/>
          </a:p>
        </p:txBody>
      </p:sp>
    </p:spTree>
    <p:extLst>
      <p:ext uri="{BB962C8B-B14F-4D97-AF65-F5344CB8AC3E}">
        <p14:creationId xmlns:p14="http://schemas.microsoft.com/office/powerpoint/2010/main" val="2284304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he-IL"/>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A9CF1F0-A762-418B-87B4-F35000F07CED}" type="datetimeFigureOut">
              <a:rPr lang="he-IL" smtClean="0"/>
              <a:t>י'/סיון/תשע"ז</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4FAE737C-B36F-43FE-8499-B9905CEC3F1F}" type="slidenum">
              <a:rPr lang="he-IL" smtClean="0"/>
              <a:t>‹#›</a:t>
            </a:fld>
            <a:endParaRPr lang="he-IL"/>
          </a:p>
        </p:txBody>
      </p:sp>
    </p:spTree>
    <p:extLst>
      <p:ext uri="{BB962C8B-B14F-4D97-AF65-F5344CB8AC3E}">
        <p14:creationId xmlns:p14="http://schemas.microsoft.com/office/powerpoint/2010/main" val="41793351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80CA1A1-D09F-4225-A7EF-EDD37150F183}" type="slidenum">
              <a:rPr lang="he-IL"/>
              <a:pPr>
                <a:defRPr/>
              </a:pPr>
              <a:t>‹#›</a:t>
            </a:fld>
            <a:endParaRPr lang="en-US"/>
          </a:p>
        </p:txBody>
      </p:sp>
    </p:spTree>
    <p:extLst>
      <p:ext uri="{BB962C8B-B14F-4D97-AF65-F5344CB8AC3E}">
        <p14:creationId xmlns:p14="http://schemas.microsoft.com/office/powerpoint/2010/main" val="16376786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r">
              <a:defRPr sz="2000" b="1"/>
            </a:lvl1pPr>
          </a:lstStyle>
          <a:p>
            <a:r>
              <a:rPr lang="en-US"/>
              <a:t>Click to edit Master title style</a:t>
            </a:r>
            <a:endParaRPr lang="he-IL"/>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4A119F8-FB28-40E2-8890-8E9848CDBEC1}" type="slidenum">
              <a:rPr lang="he-IL"/>
              <a:pPr>
                <a:defRPr/>
              </a:pPr>
              <a:t>‹#›</a:t>
            </a:fld>
            <a:endParaRPr lang="en-US"/>
          </a:p>
        </p:txBody>
      </p:sp>
    </p:spTree>
    <p:extLst>
      <p:ext uri="{BB962C8B-B14F-4D97-AF65-F5344CB8AC3E}">
        <p14:creationId xmlns:p14="http://schemas.microsoft.com/office/powerpoint/2010/main" val="32282441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r">
              <a:defRPr sz="2000" b="1"/>
            </a:lvl1pPr>
          </a:lstStyle>
          <a:p>
            <a:r>
              <a:rPr lang="en-US"/>
              <a:t>Click to edit Master title style</a:t>
            </a:r>
            <a:endParaRPr lang="he-IL"/>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8D8EE8E-5449-473A-B866-8F961D507A4E}" type="slidenum">
              <a:rPr lang="he-IL"/>
              <a:pPr>
                <a:defRPr/>
              </a:pPr>
              <a:t>‹#›</a:t>
            </a:fld>
            <a:endParaRPr lang="en-US"/>
          </a:p>
        </p:txBody>
      </p:sp>
    </p:spTree>
    <p:extLst>
      <p:ext uri="{BB962C8B-B14F-4D97-AF65-F5344CB8AC3E}">
        <p14:creationId xmlns:p14="http://schemas.microsoft.com/office/powerpoint/2010/main" val="19393379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ECDEF7-BD49-4666-B938-9BEE000F981B}" type="slidenum">
              <a:rPr lang="he-IL"/>
              <a:pPr>
                <a:defRPr/>
              </a:pPr>
              <a:t>‹#›</a:t>
            </a:fld>
            <a:endParaRPr lang="en-US"/>
          </a:p>
        </p:txBody>
      </p:sp>
    </p:spTree>
    <p:extLst>
      <p:ext uri="{BB962C8B-B14F-4D97-AF65-F5344CB8AC3E}">
        <p14:creationId xmlns:p14="http://schemas.microsoft.com/office/powerpoint/2010/main" val="20496702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he-IL"/>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DC0A102-4FB6-46A3-9C3F-FBD565DE4203}" type="slidenum">
              <a:rPr lang="he-IL"/>
              <a:pPr>
                <a:defRPr/>
              </a:pPr>
              <a:t>‹#›</a:t>
            </a:fld>
            <a:endParaRPr lang="en-US"/>
          </a:p>
        </p:txBody>
      </p:sp>
    </p:spTree>
    <p:extLst>
      <p:ext uri="{BB962C8B-B14F-4D97-AF65-F5344CB8AC3E}">
        <p14:creationId xmlns:p14="http://schemas.microsoft.com/office/powerpoint/2010/main" val="28510855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he-IL"/>
          </a:p>
        </p:txBody>
      </p:sp>
      <p:sp>
        <p:nvSpPr>
          <p:cNvPr id="3" name="Table Placeholder 2"/>
          <p:cNvSpPr>
            <a:spLocks noGrp="1"/>
          </p:cNvSpPr>
          <p:nvPr>
            <p:ph type="tbl" idx="1"/>
          </p:nvPr>
        </p:nvSpPr>
        <p:spPr>
          <a:xfrm>
            <a:off x="609600" y="1600201"/>
            <a:ext cx="10972800" cy="4525963"/>
          </a:xfrm>
        </p:spPr>
        <p:txBody>
          <a:bodyPr/>
          <a:lstStyle/>
          <a:p>
            <a:pPr lvl="0"/>
            <a:endParaRPr lang="he-IL"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B514627-E764-49EC-AACD-0D26943AC0BE}" type="slidenum">
              <a:rPr lang="he-IL"/>
              <a:pPr>
                <a:defRPr/>
              </a:pPr>
              <a:t>‹#›</a:t>
            </a:fld>
            <a:endParaRPr lang="en-US"/>
          </a:p>
        </p:txBody>
      </p:sp>
    </p:spTree>
    <p:extLst>
      <p:ext uri="{BB962C8B-B14F-4D97-AF65-F5344CB8AC3E}">
        <p14:creationId xmlns:p14="http://schemas.microsoft.com/office/powerpoint/2010/main" val="33197185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he-IL"/>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3F7E7EE-1055-4F43-9112-E0A2F88E46FA}" type="slidenum">
              <a:rPr lang="he-IL"/>
              <a:pPr>
                <a:defRPr/>
              </a:pPr>
              <a:t>‹#›</a:t>
            </a:fld>
            <a:endParaRPr lang="en-US"/>
          </a:p>
        </p:txBody>
      </p:sp>
    </p:spTree>
    <p:extLst>
      <p:ext uri="{BB962C8B-B14F-4D97-AF65-F5344CB8AC3E}">
        <p14:creationId xmlns:p14="http://schemas.microsoft.com/office/powerpoint/2010/main" val="8095060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he-IL"/>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AECAC04C-236C-4B07-8CB9-E9A319A00638}" type="slidenum">
              <a:rPr lang="he-IL"/>
              <a:pPr>
                <a:defRPr/>
              </a:pPr>
              <a:t>‹#›</a:t>
            </a:fld>
            <a:endParaRPr lang="en-US"/>
          </a:p>
        </p:txBody>
      </p:sp>
    </p:spTree>
    <p:extLst>
      <p:ext uri="{BB962C8B-B14F-4D97-AF65-F5344CB8AC3E}">
        <p14:creationId xmlns:p14="http://schemas.microsoft.com/office/powerpoint/2010/main" val="23022218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he-IL"/>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he-I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08F43A-5463-4EEC-B812-771D563D46B2}" type="slidenum">
              <a:rPr lang="he-IL" altLang="he-IL"/>
              <a:pPr>
                <a:defRPr/>
              </a:pPr>
              <a:t>‹#›</a:t>
            </a:fld>
            <a:endParaRPr lang="en-US" altLang="he-IL"/>
          </a:p>
        </p:txBody>
      </p:sp>
    </p:spTree>
    <p:extLst>
      <p:ext uri="{BB962C8B-B14F-4D97-AF65-F5344CB8AC3E}">
        <p14:creationId xmlns:p14="http://schemas.microsoft.com/office/powerpoint/2010/main" val="8455385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A9DF00-A93A-4DEF-9CEF-FFEBB741661B}" type="slidenum">
              <a:rPr lang="he-IL" altLang="he-IL"/>
              <a:pPr>
                <a:defRPr/>
              </a:pPr>
              <a:t>‹#›</a:t>
            </a:fld>
            <a:endParaRPr lang="en-US" altLang="he-IL"/>
          </a:p>
        </p:txBody>
      </p:sp>
    </p:spTree>
    <p:extLst>
      <p:ext uri="{BB962C8B-B14F-4D97-AF65-F5344CB8AC3E}">
        <p14:creationId xmlns:p14="http://schemas.microsoft.com/office/powerpoint/2010/main" val="295760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Date Placeholder 4"/>
          <p:cNvSpPr>
            <a:spLocks noGrp="1"/>
          </p:cNvSpPr>
          <p:nvPr>
            <p:ph type="dt" sz="half" idx="10"/>
          </p:nvPr>
        </p:nvSpPr>
        <p:spPr/>
        <p:txBody>
          <a:bodyPr/>
          <a:lstStyle/>
          <a:p>
            <a:fld id="{4A9CF1F0-A762-418B-87B4-F35000F07CED}" type="datetimeFigureOut">
              <a:rPr lang="he-IL" smtClean="0"/>
              <a:t>י'/סיון/תשע"ז</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4FAE737C-B36F-43FE-8499-B9905CEC3F1F}" type="slidenum">
              <a:rPr lang="he-IL" smtClean="0"/>
              <a:t>‹#›</a:t>
            </a:fld>
            <a:endParaRPr lang="he-IL"/>
          </a:p>
        </p:txBody>
      </p:sp>
    </p:spTree>
    <p:extLst>
      <p:ext uri="{BB962C8B-B14F-4D97-AF65-F5344CB8AC3E}">
        <p14:creationId xmlns:p14="http://schemas.microsoft.com/office/powerpoint/2010/main" val="419618308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r">
              <a:defRPr sz="4000" b="1" cap="all"/>
            </a:lvl1pPr>
          </a:lstStyle>
          <a:p>
            <a:r>
              <a:rPr lang="en-US"/>
              <a:t>Click to edit Master title style</a:t>
            </a:r>
            <a:endParaRPr lang="he-IL"/>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DE11E6F-75A4-4BE6-9C4B-831E77D374A3}" type="slidenum">
              <a:rPr lang="he-IL" altLang="he-IL"/>
              <a:pPr>
                <a:defRPr/>
              </a:pPr>
              <a:t>‹#›</a:t>
            </a:fld>
            <a:endParaRPr lang="en-US" altLang="he-IL"/>
          </a:p>
        </p:txBody>
      </p:sp>
    </p:spTree>
    <p:extLst>
      <p:ext uri="{BB962C8B-B14F-4D97-AF65-F5344CB8AC3E}">
        <p14:creationId xmlns:p14="http://schemas.microsoft.com/office/powerpoint/2010/main" val="7916671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9FE0884-5B05-4566-A463-3188B3F5EA65}" type="slidenum">
              <a:rPr lang="he-IL" altLang="he-IL"/>
              <a:pPr>
                <a:defRPr/>
              </a:pPr>
              <a:t>‹#›</a:t>
            </a:fld>
            <a:endParaRPr lang="en-US" altLang="he-IL"/>
          </a:p>
        </p:txBody>
      </p:sp>
    </p:spTree>
    <p:extLst>
      <p:ext uri="{BB962C8B-B14F-4D97-AF65-F5344CB8AC3E}">
        <p14:creationId xmlns:p14="http://schemas.microsoft.com/office/powerpoint/2010/main" val="253995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he-IL"/>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8509D5E-F302-4BC9-858C-41904E3D970A}" type="slidenum">
              <a:rPr lang="he-IL" altLang="he-IL"/>
              <a:pPr>
                <a:defRPr/>
              </a:pPr>
              <a:t>‹#›</a:t>
            </a:fld>
            <a:endParaRPr lang="en-US" altLang="he-IL"/>
          </a:p>
        </p:txBody>
      </p:sp>
    </p:spTree>
    <p:extLst>
      <p:ext uri="{BB962C8B-B14F-4D97-AF65-F5344CB8AC3E}">
        <p14:creationId xmlns:p14="http://schemas.microsoft.com/office/powerpoint/2010/main" val="25362641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960ADE7-F418-405F-A643-2AF4C46752D7}" type="slidenum">
              <a:rPr lang="he-IL" altLang="he-IL"/>
              <a:pPr>
                <a:defRPr/>
              </a:pPr>
              <a:t>‹#›</a:t>
            </a:fld>
            <a:endParaRPr lang="en-US" altLang="he-IL"/>
          </a:p>
        </p:txBody>
      </p:sp>
    </p:spTree>
    <p:extLst>
      <p:ext uri="{BB962C8B-B14F-4D97-AF65-F5344CB8AC3E}">
        <p14:creationId xmlns:p14="http://schemas.microsoft.com/office/powerpoint/2010/main" val="9655909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63DB68C-9109-4540-A5B8-008AF720FA1C}" type="slidenum">
              <a:rPr lang="he-IL" altLang="he-IL"/>
              <a:pPr>
                <a:defRPr/>
              </a:pPr>
              <a:t>‹#›</a:t>
            </a:fld>
            <a:endParaRPr lang="en-US" altLang="he-IL"/>
          </a:p>
        </p:txBody>
      </p:sp>
    </p:spTree>
    <p:extLst>
      <p:ext uri="{BB962C8B-B14F-4D97-AF65-F5344CB8AC3E}">
        <p14:creationId xmlns:p14="http://schemas.microsoft.com/office/powerpoint/2010/main" val="174161098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r">
              <a:defRPr sz="2000" b="1"/>
            </a:lvl1pPr>
          </a:lstStyle>
          <a:p>
            <a:r>
              <a:rPr lang="en-US"/>
              <a:t>Click to edit Master title style</a:t>
            </a:r>
            <a:endParaRPr lang="he-IL"/>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08ECC4A-30E3-4882-8B94-C58F379C476C}" type="slidenum">
              <a:rPr lang="he-IL" altLang="he-IL"/>
              <a:pPr>
                <a:defRPr/>
              </a:pPr>
              <a:t>‹#›</a:t>
            </a:fld>
            <a:endParaRPr lang="en-US" altLang="he-IL"/>
          </a:p>
        </p:txBody>
      </p:sp>
    </p:spTree>
    <p:extLst>
      <p:ext uri="{BB962C8B-B14F-4D97-AF65-F5344CB8AC3E}">
        <p14:creationId xmlns:p14="http://schemas.microsoft.com/office/powerpoint/2010/main" val="4953954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r">
              <a:defRPr sz="2000" b="1"/>
            </a:lvl1pPr>
          </a:lstStyle>
          <a:p>
            <a:r>
              <a:rPr lang="en-US"/>
              <a:t>Click to edit Master title style</a:t>
            </a:r>
            <a:endParaRPr lang="he-IL"/>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23D3EB3-26F3-4F74-A717-8218C0260A5D}" type="slidenum">
              <a:rPr lang="he-IL" altLang="he-IL"/>
              <a:pPr>
                <a:defRPr/>
              </a:pPr>
              <a:t>‹#›</a:t>
            </a:fld>
            <a:endParaRPr lang="en-US" altLang="he-IL"/>
          </a:p>
        </p:txBody>
      </p:sp>
    </p:spTree>
    <p:extLst>
      <p:ext uri="{BB962C8B-B14F-4D97-AF65-F5344CB8AC3E}">
        <p14:creationId xmlns:p14="http://schemas.microsoft.com/office/powerpoint/2010/main" val="7981500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442E787-0061-488A-A3B4-9AB30EBF22B3}" type="slidenum">
              <a:rPr lang="he-IL" altLang="he-IL"/>
              <a:pPr>
                <a:defRPr/>
              </a:pPr>
              <a:t>‹#›</a:t>
            </a:fld>
            <a:endParaRPr lang="en-US" altLang="he-IL"/>
          </a:p>
        </p:txBody>
      </p:sp>
    </p:spTree>
    <p:extLst>
      <p:ext uri="{BB962C8B-B14F-4D97-AF65-F5344CB8AC3E}">
        <p14:creationId xmlns:p14="http://schemas.microsoft.com/office/powerpoint/2010/main" val="279113248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he-IL"/>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A89A5E-D6B8-4156-9064-CFDAB77FDD13}" type="slidenum">
              <a:rPr lang="he-IL" altLang="he-IL"/>
              <a:pPr>
                <a:defRPr/>
              </a:pPr>
              <a:t>‹#›</a:t>
            </a:fld>
            <a:endParaRPr lang="en-US" altLang="he-IL"/>
          </a:p>
        </p:txBody>
      </p:sp>
    </p:spTree>
    <p:extLst>
      <p:ext uri="{BB962C8B-B14F-4D97-AF65-F5344CB8AC3E}">
        <p14:creationId xmlns:p14="http://schemas.microsoft.com/office/powerpoint/2010/main" val="168769571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he-IL"/>
          </a:p>
        </p:txBody>
      </p:sp>
      <p:sp>
        <p:nvSpPr>
          <p:cNvPr id="3" name="Table Placeholder 2"/>
          <p:cNvSpPr>
            <a:spLocks noGrp="1"/>
          </p:cNvSpPr>
          <p:nvPr>
            <p:ph type="tbl" idx="1"/>
          </p:nvPr>
        </p:nvSpPr>
        <p:spPr>
          <a:xfrm>
            <a:off x="609600" y="1600201"/>
            <a:ext cx="10972800" cy="4525963"/>
          </a:xfrm>
        </p:spPr>
        <p:txBody>
          <a:bodyPr/>
          <a:lstStyle/>
          <a:p>
            <a:pPr lvl="0"/>
            <a:endParaRPr lang="he-IL"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B2DF6A-3360-4BA2-9FB3-1ED340481EAE}" type="slidenum">
              <a:rPr lang="he-IL" altLang="he-IL"/>
              <a:pPr>
                <a:defRPr/>
              </a:pPr>
              <a:t>‹#›</a:t>
            </a:fld>
            <a:endParaRPr lang="en-US" altLang="he-IL"/>
          </a:p>
        </p:txBody>
      </p:sp>
    </p:spTree>
    <p:extLst>
      <p:ext uri="{BB962C8B-B14F-4D97-AF65-F5344CB8AC3E}">
        <p14:creationId xmlns:p14="http://schemas.microsoft.com/office/powerpoint/2010/main" val="153847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he-IL"/>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7" name="Date Placeholder 6"/>
          <p:cNvSpPr>
            <a:spLocks noGrp="1"/>
          </p:cNvSpPr>
          <p:nvPr>
            <p:ph type="dt" sz="half" idx="10"/>
          </p:nvPr>
        </p:nvSpPr>
        <p:spPr/>
        <p:txBody>
          <a:bodyPr/>
          <a:lstStyle/>
          <a:p>
            <a:fld id="{4A9CF1F0-A762-418B-87B4-F35000F07CED}" type="datetimeFigureOut">
              <a:rPr lang="he-IL" smtClean="0"/>
              <a:t>י'/סיון/תשע"ז</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4FAE737C-B36F-43FE-8499-B9905CEC3F1F}" type="slidenum">
              <a:rPr lang="he-IL" smtClean="0"/>
              <a:t>‹#›</a:t>
            </a:fld>
            <a:endParaRPr lang="he-IL"/>
          </a:p>
        </p:txBody>
      </p:sp>
    </p:spTree>
    <p:extLst>
      <p:ext uri="{BB962C8B-B14F-4D97-AF65-F5344CB8AC3E}">
        <p14:creationId xmlns:p14="http://schemas.microsoft.com/office/powerpoint/2010/main" val="8035244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he-IL"/>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75F66E7-FFB1-41A0-A66B-778DB080CD0E}" type="slidenum">
              <a:rPr lang="he-IL" altLang="he-IL"/>
              <a:pPr>
                <a:defRPr/>
              </a:pPr>
              <a:t>‹#›</a:t>
            </a:fld>
            <a:endParaRPr lang="en-US" altLang="he-IL"/>
          </a:p>
        </p:txBody>
      </p:sp>
    </p:spTree>
    <p:extLst>
      <p:ext uri="{BB962C8B-B14F-4D97-AF65-F5344CB8AC3E}">
        <p14:creationId xmlns:p14="http://schemas.microsoft.com/office/powerpoint/2010/main" val="358146582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he-IL"/>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3763AB7C-913A-4F74-9868-04D14E705AE1}" type="slidenum">
              <a:rPr lang="he-IL" altLang="he-IL"/>
              <a:pPr>
                <a:defRPr/>
              </a:pPr>
              <a:t>‹#›</a:t>
            </a:fld>
            <a:endParaRPr lang="en-US" altLang="he-IL"/>
          </a:p>
        </p:txBody>
      </p:sp>
    </p:spTree>
    <p:extLst>
      <p:ext uri="{BB962C8B-B14F-4D97-AF65-F5344CB8AC3E}">
        <p14:creationId xmlns:p14="http://schemas.microsoft.com/office/powerpoint/2010/main" val="407597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Date Placeholder 2"/>
          <p:cNvSpPr>
            <a:spLocks noGrp="1"/>
          </p:cNvSpPr>
          <p:nvPr>
            <p:ph type="dt" sz="half" idx="10"/>
          </p:nvPr>
        </p:nvSpPr>
        <p:spPr/>
        <p:txBody>
          <a:bodyPr/>
          <a:lstStyle/>
          <a:p>
            <a:fld id="{4A9CF1F0-A762-418B-87B4-F35000F07CED}" type="datetimeFigureOut">
              <a:rPr lang="he-IL" smtClean="0"/>
              <a:t>י'/סיון/תשע"ז</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4FAE737C-B36F-43FE-8499-B9905CEC3F1F}" type="slidenum">
              <a:rPr lang="he-IL" smtClean="0"/>
              <a:t>‹#›</a:t>
            </a:fld>
            <a:endParaRPr lang="he-IL"/>
          </a:p>
        </p:txBody>
      </p:sp>
    </p:spTree>
    <p:extLst>
      <p:ext uri="{BB962C8B-B14F-4D97-AF65-F5344CB8AC3E}">
        <p14:creationId xmlns:p14="http://schemas.microsoft.com/office/powerpoint/2010/main" val="2151569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9CF1F0-A762-418B-87B4-F35000F07CED}" type="datetimeFigureOut">
              <a:rPr lang="he-IL" smtClean="0"/>
              <a:t>י'/סיון/תשע"ז</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4FAE737C-B36F-43FE-8499-B9905CEC3F1F}" type="slidenum">
              <a:rPr lang="he-IL" smtClean="0"/>
              <a:t>‹#›</a:t>
            </a:fld>
            <a:endParaRPr lang="he-IL"/>
          </a:p>
        </p:txBody>
      </p:sp>
    </p:spTree>
    <p:extLst>
      <p:ext uri="{BB962C8B-B14F-4D97-AF65-F5344CB8AC3E}">
        <p14:creationId xmlns:p14="http://schemas.microsoft.com/office/powerpoint/2010/main" val="3152863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he-IL"/>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A9CF1F0-A762-418B-87B4-F35000F07CED}" type="datetimeFigureOut">
              <a:rPr lang="he-IL" smtClean="0"/>
              <a:t>י'/סיון/תשע"ז</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4FAE737C-B36F-43FE-8499-B9905CEC3F1F}" type="slidenum">
              <a:rPr lang="he-IL" smtClean="0"/>
              <a:t>‹#›</a:t>
            </a:fld>
            <a:endParaRPr lang="he-IL"/>
          </a:p>
        </p:txBody>
      </p:sp>
    </p:spTree>
    <p:extLst>
      <p:ext uri="{BB962C8B-B14F-4D97-AF65-F5344CB8AC3E}">
        <p14:creationId xmlns:p14="http://schemas.microsoft.com/office/powerpoint/2010/main" val="3212286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he-IL"/>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A9CF1F0-A762-418B-87B4-F35000F07CED}" type="datetimeFigureOut">
              <a:rPr lang="he-IL" smtClean="0"/>
              <a:t>י'/סיון/תשע"ז</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4FAE737C-B36F-43FE-8499-B9905CEC3F1F}" type="slidenum">
              <a:rPr lang="he-IL" smtClean="0"/>
              <a:t>‹#›</a:t>
            </a:fld>
            <a:endParaRPr lang="he-IL"/>
          </a:p>
        </p:txBody>
      </p:sp>
    </p:spTree>
    <p:extLst>
      <p:ext uri="{BB962C8B-B14F-4D97-AF65-F5344CB8AC3E}">
        <p14:creationId xmlns:p14="http://schemas.microsoft.com/office/powerpoint/2010/main" val="3283682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theme" Target="../theme/theme3.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theme" Target="../theme/theme4.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he-IL"/>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9CF1F0-A762-418B-87B4-F35000F07CED}" type="datetimeFigureOut">
              <a:rPr lang="he-IL" smtClean="0"/>
              <a:t>י'/סיון/תשע"ז</a:t>
            </a:fld>
            <a:endParaRPr lang="he-I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e-IL"/>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AE737C-B36F-43FE-8499-B9905CEC3F1F}" type="slidenum">
              <a:rPr lang="he-IL" smtClean="0"/>
              <a:t>‹#›</a:t>
            </a:fld>
            <a:endParaRPr lang="he-IL"/>
          </a:p>
        </p:txBody>
      </p:sp>
    </p:spTree>
    <p:extLst>
      <p:ext uri="{BB962C8B-B14F-4D97-AF65-F5344CB8AC3E}">
        <p14:creationId xmlns:p14="http://schemas.microsoft.com/office/powerpoint/2010/main" val="35498042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ChangeArrowheads="1"/>
          </p:cNvSpPr>
          <p:nvPr/>
        </p:nvSpPr>
        <p:spPr bwMode="ltGray">
          <a:xfrm>
            <a:off x="556684" y="1098551"/>
            <a:ext cx="584200" cy="474663"/>
          </a:xfrm>
          <a:prstGeom prst="rect">
            <a:avLst/>
          </a:prstGeom>
          <a:solidFill>
            <a:schemeClr val="accent2"/>
          </a:solidFill>
          <a:ln w="9525">
            <a:noFill/>
            <a:miter lim="800000"/>
            <a:headEnd/>
            <a:tailEnd/>
          </a:ln>
          <a:effectLst/>
        </p:spPr>
        <p:txBody>
          <a:bodyPr wrap="none" anchor="ctr"/>
          <a:lstStyle/>
          <a:p>
            <a:pPr algn="ctr">
              <a:defRPr/>
            </a:pPr>
            <a:endParaRPr kumimoji="1" lang="en-US" sz="2400">
              <a:latin typeface="Tahoma" pitchFamily="34" charset="0"/>
            </a:endParaRPr>
          </a:p>
        </p:txBody>
      </p:sp>
      <p:sp>
        <p:nvSpPr>
          <p:cNvPr id="36867" name="Rectangle 3"/>
          <p:cNvSpPr>
            <a:spLocks noChangeArrowheads="1"/>
          </p:cNvSpPr>
          <p:nvPr/>
        </p:nvSpPr>
        <p:spPr bwMode="ltGray">
          <a:xfrm>
            <a:off x="1066801" y="1098551"/>
            <a:ext cx="438151"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defRPr/>
            </a:pPr>
            <a:endParaRPr kumimoji="1" lang="en-US" sz="2400">
              <a:latin typeface="Tahoma" pitchFamily="34" charset="0"/>
            </a:endParaRPr>
          </a:p>
        </p:txBody>
      </p:sp>
      <p:sp>
        <p:nvSpPr>
          <p:cNvPr id="36868" name="Rectangle 4"/>
          <p:cNvSpPr>
            <a:spLocks noChangeArrowheads="1"/>
          </p:cNvSpPr>
          <p:nvPr/>
        </p:nvSpPr>
        <p:spPr bwMode="ltGray">
          <a:xfrm>
            <a:off x="721785" y="1520826"/>
            <a:ext cx="563033" cy="474663"/>
          </a:xfrm>
          <a:prstGeom prst="rect">
            <a:avLst/>
          </a:prstGeom>
          <a:solidFill>
            <a:schemeClr val="folHlink"/>
          </a:solidFill>
          <a:ln w="9525">
            <a:noFill/>
            <a:miter lim="800000"/>
            <a:headEnd/>
            <a:tailEnd/>
          </a:ln>
          <a:effectLst/>
        </p:spPr>
        <p:txBody>
          <a:bodyPr wrap="none" anchor="ctr"/>
          <a:lstStyle/>
          <a:p>
            <a:pPr algn="ctr">
              <a:defRPr/>
            </a:pPr>
            <a:endParaRPr kumimoji="1" lang="en-US" sz="2400">
              <a:latin typeface="Tahoma" pitchFamily="34" charset="0"/>
            </a:endParaRPr>
          </a:p>
        </p:txBody>
      </p:sp>
      <p:sp>
        <p:nvSpPr>
          <p:cNvPr id="36869" name="Rectangle 5"/>
          <p:cNvSpPr>
            <a:spLocks noChangeArrowheads="1"/>
          </p:cNvSpPr>
          <p:nvPr/>
        </p:nvSpPr>
        <p:spPr bwMode="ltGray">
          <a:xfrm>
            <a:off x="1214967" y="1520826"/>
            <a:ext cx="491067"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kumimoji="1" lang="en-US" sz="2400">
              <a:latin typeface="Tahoma" pitchFamily="34" charset="0"/>
            </a:endParaRPr>
          </a:p>
        </p:txBody>
      </p:sp>
      <p:sp>
        <p:nvSpPr>
          <p:cNvPr id="36870" name="Rectangle 6"/>
          <p:cNvSpPr>
            <a:spLocks noChangeArrowheads="1"/>
          </p:cNvSpPr>
          <p:nvPr/>
        </p:nvSpPr>
        <p:spPr bwMode="ltGray">
          <a:xfrm>
            <a:off x="169333" y="1447801"/>
            <a:ext cx="747184"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a:defRPr/>
            </a:pPr>
            <a:endParaRPr kumimoji="1" lang="en-US" sz="2400">
              <a:latin typeface="Tahoma" pitchFamily="34" charset="0"/>
            </a:endParaRPr>
          </a:p>
        </p:txBody>
      </p:sp>
      <p:sp>
        <p:nvSpPr>
          <p:cNvPr id="36871" name="Rectangle 7"/>
          <p:cNvSpPr>
            <a:spLocks noChangeArrowheads="1"/>
          </p:cNvSpPr>
          <p:nvPr/>
        </p:nvSpPr>
        <p:spPr bwMode="gray">
          <a:xfrm>
            <a:off x="1016000" y="990601"/>
            <a:ext cx="42333" cy="1052513"/>
          </a:xfrm>
          <a:prstGeom prst="rect">
            <a:avLst/>
          </a:prstGeom>
          <a:solidFill>
            <a:schemeClr val="bg2"/>
          </a:solidFill>
          <a:ln w="9525">
            <a:noFill/>
            <a:miter lim="800000"/>
            <a:headEnd/>
            <a:tailEnd/>
          </a:ln>
          <a:effectLst/>
        </p:spPr>
        <p:txBody>
          <a:bodyPr wrap="none" anchor="ctr"/>
          <a:lstStyle/>
          <a:p>
            <a:pPr algn="ctr">
              <a:defRPr/>
            </a:pPr>
            <a:endParaRPr kumimoji="1" lang="en-US" sz="2400">
              <a:latin typeface="Tahoma" pitchFamily="34" charset="0"/>
            </a:endParaRPr>
          </a:p>
        </p:txBody>
      </p:sp>
      <p:sp>
        <p:nvSpPr>
          <p:cNvPr id="36872" name="Rectangle 8"/>
          <p:cNvSpPr>
            <a:spLocks noChangeArrowheads="1"/>
          </p:cNvSpPr>
          <p:nvPr/>
        </p:nvSpPr>
        <p:spPr bwMode="gray">
          <a:xfrm>
            <a:off x="590551" y="1781175"/>
            <a:ext cx="10968567"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defRPr/>
            </a:pPr>
            <a:endParaRPr kumimoji="1" lang="en-US" sz="2400">
              <a:latin typeface="Tahoma" pitchFamily="34" charset="0"/>
            </a:endParaRPr>
          </a:p>
        </p:txBody>
      </p:sp>
      <p:sp>
        <p:nvSpPr>
          <p:cNvPr id="6153" name="Rectangle 9"/>
          <p:cNvSpPr>
            <a:spLocks noGrp="1" noChangeArrowheads="1"/>
          </p:cNvSpPr>
          <p:nvPr>
            <p:ph type="title"/>
          </p:nvPr>
        </p:nvSpPr>
        <p:spPr bwMode="auto">
          <a:xfrm>
            <a:off x="1534585" y="214314"/>
            <a:ext cx="10390716" cy="14620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6154" name="Rectangle 10"/>
          <p:cNvSpPr>
            <a:spLocks noGrp="1" noChangeArrowheads="1"/>
          </p:cNvSpPr>
          <p:nvPr>
            <p:ph type="body" idx="1"/>
          </p:nvPr>
        </p:nvSpPr>
        <p:spPr bwMode="auto">
          <a:xfrm>
            <a:off x="1576917" y="2017713"/>
            <a:ext cx="10363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6875" name="Rectangle 11"/>
          <p:cNvSpPr>
            <a:spLocks noGrp="1" noChangeArrowheads="1"/>
          </p:cNvSpPr>
          <p:nvPr>
            <p:ph type="dt" sz="half" idx="2"/>
          </p:nvPr>
        </p:nvSpPr>
        <p:spPr bwMode="auto">
          <a:xfrm>
            <a:off x="1549400" y="6243638"/>
            <a:ext cx="2540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latin typeface="+mn-lt"/>
              </a:defRPr>
            </a:lvl1pPr>
          </a:lstStyle>
          <a:p>
            <a:pPr>
              <a:defRPr/>
            </a:pPr>
            <a:endParaRPr lang="en-US"/>
          </a:p>
        </p:txBody>
      </p:sp>
      <p:sp>
        <p:nvSpPr>
          <p:cNvPr id="36876" name="Rectangle 12"/>
          <p:cNvSpPr>
            <a:spLocks noGrp="1" noChangeArrowheads="1"/>
          </p:cNvSpPr>
          <p:nvPr>
            <p:ph type="ftr" sz="quarter" idx="3"/>
          </p:nvPr>
        </p:nvSpPr>
        <p:spPr bwMode="auto">
          <a:xfrm>
            <a:off x="4876800" y="6243638"/>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latin typeface="+mn-lt"/>
              </a:defRPr>
            </a:lvl1pPr>
          </a:lstStyle>
          <a:p>
            <a:pPr>
              <a:defRPr/>
            </a:pPr>
            <a:endParaRPr lang="en-US"/>
          </a:p>
        </p:txBody>
      </p:sp>
      <p:sp>
        <p:nvSpPr>
          <p:cNvPr id="36877" name="Rectangle 13"/>
          <p:cNvSpPr>
            <a:spLocks noGrp="1" noChangeArrowheads="1"/>
          </p:cNvSpPr>
          <p:nvPr>
            <p:ph type="sldNum" sz="quarter" idx="4"/>
          </p:nvPr>
        </p:nvSpPr>
        <p:spPr bwMode="auto">
          <a:xfrm>
            <a:off x="9389533" y="6243638"/>
            <a:ext cx="2540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latin typeface="+mn-lt"/>
              </a:defRPr>
            </a:lvl1pPr>
          </a:lstStyle>
          <a:p>
            <a:pPr>
              <a:defRPr/>
            </a:pPr>
            <a:fld id="{BC0B4FB6-350C-4825-8EAB-9C8379C893F2}" type="slidenum">
              <a:rPr lang="he-IL"/>
              <a:pPr>
                <a:defRPr/>
              </a:pPr>
              <a:t>‹#›</a:t>
            </a:fld>
            <a:endParaRPr lang="en-US"/>
          </a:p>
        </p:txBody>
      </p:sp>
    </p:spTree>
    <p:extLst>
      <p:ext uri="{BB962C8B-B14F-4D97-AF65-F5344CB8AC3E}">
        <p14:creationId xmlns:p14="http://schemas.microsoft.com/office/powerpoint/2010/main" val="213223000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hf hdr="0" ftr="0" dt="0"/>
  <p:txStyles>
    <p:titleStyle>
      <a:lvl1pPr algn="l" rtl="1" eaLnBrk="0" fontAlgn="base" hangingPunct="0">
        <a:spcBef>
          <a:spcPct val="0"/>
        </a:spcBef>
        <a:spcAft>
          <a:spcPct val="0"/>
        </a:spcAft>
        <a:defRPr sz="4400">
          <a:solidFill>
            <a:schemeClr val="tx2"/>
          </a:solidFill>
          <a:latin typeface="+mj-lt"/>
          <a:ea typeface="+mj-ea"/>
          <a:cs typeface="+mj-cs"/>
        </a:defRPr>
      </a:lvl1pPr>
      <a:lvl2pPr algn="l" rtl="1" eaLnBrk="0" fontAlgn="base" hangingPunct="0">
        <a:spcBef>
          <a:spcPct val="0"/>
        </a:spcBef>
        <a:spcAft>
          <a:spcPct val="0"/>
        </a:spcAft>
        <a:defRPr sz="4400">
          <a:solidFill>
            <a:schemeClr val="tx2"/>
          </a:solidFill>
          <a:latin typeface="Tahoma" pitchFamily="34" charset="0"/>
          <a:cs typeface="Arial" pitchFamily="34" charset="0"/>
        </a:defRPr>
      </a:lvl2pPr>
      <a:lvl3pPr algn="l" rtl="1" eaLnBrk="0" fontAlgn="base" hangingPunct="0">
        <a:spcBef>
          <a:spcPct val="0"/>
        </a:spcBef>
        <a:spcAft>
          <a:spcPct val="0"/>
        </a:spcAft>
        <a:defRPr sz="4400">
          <a:solidFill>
            <a:schemeClr val="tx2"/>
          </a:solidFill>
          <a:latin typeface="Tahoma" pitchFamily="34" charset="0"/>
          <a:cs typeface="Arial" pitchFamily="34" charset="0"/>
        </a:defRPr>
      </a:lvl3pPr>
      <a:lvl4pPr algn="l" rtl="1" eaLnBrk="0" fontAlgn="base" hangingPunct="0">
        <a:spcBef>
          <a:spcPct val="0"/>
        </a:spcBef>
        <a:spcAft>
          <a:spcPct val="0"/>
        </a:spcAft>
        <a:defRPr sz="4400">
          <a:solidFill>
            <a:schemeClr val="tx2"/>
          </a:solidFill>
          <a:latin typeface="Tahoma" pitchFamily="34" charset="0"/>
          <a:cs typeface="Arial" pitchFamily="34" charset="0"/>
        </a:defRPr>
      </a:lvl4pPr>
      <a:lvl5pPr algn="l" rtl="1" eaLnBrk="0" fontAlgn="base" hangingPunct="0">
        <a:spcBef>
          <a:spcPct val="0"/>
        </a:spcBef>
        <a:spcAft>
          <a:spcPct val="0"/>
        </a:spcAft>
        <a:defRPr sz="4400">
          <a:solidFill>
            <a:schemeClr val="tx2"/>
          </a:solidFill>
          <a:latin typeface="Tahoma" pitchFamily="34" charset="0"/>
          <a:cs typeface="Arial" pitchFamily="34" charset="0"/>
        </a:defRPr>
      </a:lvl5pPr>
      <a:lvl6pPr marL="457200" algn="l" rtl="1" fontAlgn="base">
        <a:spcBef>
          <a:spcPct val="0"/>
        </a:spcBef>
        <a:spcAft>
          <a:spcPct val="0"/>
        </a:spcAft>
        <a:defRPr sz="4400">
          <a:solidFill>
            <a:schemeClr val="tx2"/>
          </a:solidFill>
          <a:latin typeface="Tahoma" pitchFamily="34" charset="0"/>
          <a:cs typeface="Arial" pitchFamily="34" charset="0"/>
        </a:defRPr>
      </a:lvl6pPr>
      <a:lvl7pPr marL="914400" algn="l" rtl="1" fontAlgn="base">
        <a:spcBef>
          <a:spcPct val="0"/>
        </a:spcBef>
        <a:spcAft>
          <a:spcPct val="0"/>
        </a:spcAft>
        <a:defRPr sz="4400">
          <a:solidFill>
            <a:schemeClr val="tx2"/>
          </a:solidFill>
          <a:latin typeface="Tahoma" pitchFamily="34" charset="0"/>
          <a:cs typeface="Arial" pitchFamily="34" charset="0"/>
        </a:defRPr>
      </a:lvl7pPr>
      <a:lvl8pPr marL="1371600" algn="l" rtl="1" fontAlgn="base">
        <a:spcBef>
          <a:spcPct val="0"/>
        </a:spcBef>
        <a:spcAft>
          <a:spcPct val="0"/>
        </a:spcAft>
        <a:defRPr sz="4400">
          <a:solidFill>
            <a:schemeClr val="tx2"/>
          </a:solidFill>
          <a:latin typeface="Tahoma" pitchFamily="34" charset="0"/>
          <a:cs typeface="Arial" pitchFamily="34" charset="0"/>
        </a:defRPr>
      </a:lvl8pPr>
      <a:lvl9pPr marL="1828800" algn="l" rtl="1" fontAlgn="base">
        <a:spcBef>
          <a:spcPct val="0"/>
        </a:spcBef>
        <a:spcAft>
          <a:spcPct val="0"/>
        </a:spcAft>
        <a:defRPr sz="4400">
          <a:solidFill>
            <a:schemeClr val="tx2"/>
          </a:solidFill>
          <a:latin typeface="Tahoma" pitchFamily="34" charset="0"/>
          <a:cs typeface="Arial" pitchFamily="34" charset="0"/>
        </a:defRPr>
      </a:lvl9pPr>
    </p:titleStyle>
    <p:bodyStyle>
      <a:lvl1pPr marL="342900" indent="-342900" algn="r" rtl="1"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r" rtl="1"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cs typeface="+mn-cs"/>
        </a:defRPr>
      </a:lvl2pPr>
      <a:lvl3pPr marL="1143000" indent="-228600" algn="r" rtl="1"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cs typeface="+mn-cs"/>
        </a:defRPr>
      </a:lvl3pPr>
      <a:lvl4pPr marL="1600200" indent="-228600" algn="r" rtl="1"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cs typeface="+mn-cs"/>
        </a:defRPr>
      </a:lvl4pPr>
      <a:lvl5pPr marL="20574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5pPr>
      <a:lvl6pPr marL="2514600" indent="-228600" algn="r" rtl="1"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6pPr>
      <a:lvl7pPr marL="2971800" indent="-228600" algn="r" rtl="1"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7pPr>
      <a:lvl8pPr marL="3429000" indent="-228600" algn="r" rtl="1"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8pPr>
      <a:lvl9pPr marL="3886200" indent="-228600" algn="r" rtl="1"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he-IL"/>
              <a:t>לחץ כדי לערוך סגנון כותרת של תבנית בסיס</a:t>
            </a:r>
          </a:p>
        </p:txBody>
      </p:sp>
      <p:sp>
        <p:nvSpPr>
          <p:cNvPr id="3075"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1028" name="Rectangle 4"/>
          <p:cNvSpPr>
            <a:spLocks noGrp="1" noChangeArrowheads="1"/>
          </p:cNvSpPr>
          <p:nvPr>
            <p:ph type="dt" sz="half" idx="2"/>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a:defRPr/>
            </a:pPr>
            <a:fld id="{4D1AD8DC-BE28-4250-A6D2-2386B59A7260}" type="slidenum">
              <a:rPr lang="he-IL"/>
              <a:pPr>
                <a:defRPr/>
              </a:pPr>
              <a:t>‹#›</a:t>
            </a:fld>
            <a:endParaRPr lang="en-US"/>
          </a:p>
        </p:txBody>
      </p:sp>
    </p:spTree>
    <p:extLst>
      <p:ext uri="{BB962C8B-B14F-4D97-AF65-F5344CB8AC3E}">
        <p14:creationId xmlns:p14="http://schemas.microsoft.com/office/powerpoint/2010/main" val="1936022601"/>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Lst>
  <p:hf hdr="0" ftr="0" dt="0"/>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pitchFamily="34" charset="0"/>
          <a:cs typeface="Arial" pitchFamily="34" charset="0"/>
        </a:defRPr>
      </a:lvl2pPr>
      <a:lvl3pPr algn="ctr" rtl="1" eaLnBrk="0" fontAlgn="base" hangingPunct="0">
        <a:spcBef>
          <a:spcPct val="0"/>
        </a:spcBef>
        <a:spcAft>
          <a:spcPct val="0"/>
        </a:spcAft>
        <a:defRPr sz="4400">
          <a:solidFill>
            <a:schemeClr val="tx2"/>
          </a:solidFill>
          <a:latin typeface="Arial" pitchFamily="34" charset="0"/>
          <a:cs typeface="Arial" pitchFamily="34" charset="0"/>
        </a:defRPr>
      </a:lvl3pPr>
      <a:lvl4pPr algn="ctr" rtl="1" eaLnBrk="0" fontAlgn="base" hangingPunct="0">
        <a:spcBef>
          <a:spcPct val="0"/>
        </a:spcBef>
        <a:spcAft>
          <a:spcPct val="0"/>
        </a:spcAft>
        <a:defRPr sz="4400">
          <a:solidFill>
            <a:schemeClr val="tx2"/>
          </a:solidFill>
          <a:latin typeface="Arial" pitchFamily="34" charset="0"/>
          <a:cs typeface="Arial" pitchFamily="34" charset="0"/>
        </a:defRPr>
      </a:lvl4pPr>
      <a:lvl5pPr algn="ctr" rtl="1"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1" fontAlgn="base">
        <a:spcBef>
          <a:spcPct val="0"/>
        </a:spcBef>
        <a:spcAft>
          <a:spcPct val="0"/>
        </a:spcAft>
        <a:defRPr sz="4400">
          <a:solidFill>
            <a:schemeClr val="tx2"/>
          </a:solidFill>
          <a:latin typeface="Arial" pitchFamily="34" charset="0"/>
          <a:cs typeface="Arial" pitchFamily="34" charset="0"/>
        </a:defRPr>
      </a:lvl6pPr>
      <a:lvl7pPr marL="914400" algn="ctr" rtl="1" fontAlgn="base">
        <a:spcBef>
          <a:spcPct val="0"/>
        </a:spcBef>
        <a:spcAft>
          <a:spcPct val="0"/>
        </a:spcAft>
        <a:defRPr sz="4400">
          <a:solidFill>
            <a:schemeClr val="tx2"/>
          </a:solidFill>
          <a:latin typeface="Arial" pitchFamily="34" charset="0"/>
          <a:cs typeface="Arial" pitchFamily="34" charset="0"/>
        </a:defRPr>
      </a:lvl7pPr>
      <a:lvl8pPr marL="1371600" algn="ctr" rtl="1" fontAlgn="base">
        <a:spcBef>
          <a:spcPct val="0"/>
        </a:spcBef>
        <a:spcAft>
          <a:spcPct val="0"/>
        </a:spcAft>
        <a:defRPr sz="4400">
          <a:solidFill>
            <a:schemeClr val="tx2"/>
          </a:solidFill>
          <a:latin typeface="Arial" pitchFamily="34" charset="0"/>
          <a:cs typeface="Arial" pitchFamily="34" charset="0"/>
        </a:defRPr>
      </a:lvl8pPr>
      <a:lvl9pPr marL="1828800" algn="ctr" rtl="1"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he-IL" altLang="he-IL"/>
              <a:t>לחץ כדי לערוך סגנון כותרת של תבנית בסיס</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e-IL" altLang="he-IL"/>
              <a:t>לחץ כדי לערוך סגנונות טקסט של תבנית בסיס</a:t>
            </a:r>
          </a:p>
          <a:p>
            <a:pPr lvl="1"/>
            <a:r>
              <a:rPr lang="he-IL" altLang="he-IL"/>
              <a:t>רמה שנייה</a:t>
            </a:r>
          </a:p>
          <a:p>
            <a:pPr lvl="2"/>
            <a:r>
              <a:rPr lang="he-IL" altLang="he-IL"/>
              <a:t>רמה שלישית</a:t>
            </a:r>
          </a:p>
          <a:p>
            <a:pPr lvl="3"/>
            <a:r>
              <a:rPr lang="he-IL" altLang="he-IL"/>
              <a:t>רמה רביעית</a:t>
            </a:r>
          </a:p>
          <a:p>
            <a:pPr lvl="4"/>
            <a:r>
              <a:rPr lang="he-IL" altLang="he-IL"/>
              <a:t>רמה חמישית</a:t>
            </a:r>
          </a:p>
        </p:txBody>
      </p:sp>
      <p:sp>
        <p:nvSpPr>
          <p:cNvPr id="1028" name="Rectangle 4"/>
          <p:cNvSpPr>
            <a:spLocks noGrp="1" noChangeArrowheads="1"/>
          </p:cNvSpPr>
          <p:nvPr>
            <p:ph type="dt" sz="half" idx="2"/>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eaLnBrk="1" hangingPunct="1">
              <a:defRPr sz="1400"/>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1" eaLnBrk="1" hangingPunct="1">
              <a:defRPr sz="1400"/>
            </a:lvl1pPr>
          </a:lstStyle>
          <a:p>
            <a:pPr>
              <a:defRPr/>
            </a:pPr>
            <a:endParaRPr lang="en-US"/>
          </a:p>
        </p:txBody>
      </p:sp>
      <p:sp>
        <p:nvSpPr>
          <p:cNvPr id="1030" name="Rectangle 6"/>
          <p:cNvSpPr>
            <a:spLocks noGrp="1" noChangeArrowheads="1"/>
          </p:cNvSpPr>
          <p:nvPr>
            <p:ph type="sldNum" sz="quarter" idx="4"/>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1" eaLnBrk="1" hangingPunct="1">
              <a:defRPr sz="1400"/>
            </a:lvl1pPr>
          </a:lstStyle>
          <a:p>
            <a:pPr>
              <a:defRPr/>
            </a:pPr>
            <a:fld id="{EE9EDC7F-EE05-405C-BFF8-A744E7F545BD}" type="slidenum">
              <a:rPr lang="he-IL" altLang="he-IL"/>
              <a:pPr>
                <a:defRPr/>
              </a:pPr>
              <a:t>‹#›</a:t>
            </a:fld>
            <a:endParaRPr lang="en-US" altLang="he-IL"/>
          </a:p>
        </p:txBody>
      </p:sp>
    </p:spTree>
    <p:extLst>
      <p:ext uri="{BB962C8B-B14F-4D97-AF65-F5344CB8AC3E}">
        <p14:creationId xmlns:p14="http://schemas.microsoft.com/office/powerpoint/2010/main" val="3222147415"/>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Lst>
  <p:hf hdr="0" dt="0"/>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pitchFamily="34" charset="0"/>
          <a:cs typeface="Arial" pitchFamily="34" charset="0"/>
        </a:defRPr>
      </a:lvl2pPr>
      <a:lvl3pPr algn="ctr" rtl="1" eaLnBrk="0" fontAlgn="base" hangingPunct="0">
        <a:spcBef>
          <a:spcPct val="0"/>
        </a:spcBef>
        <a:spcAft>
          <a:spcPct val="0"/>
        </a:spcAft>
        <a:defRPr sz="4400">
          <a:solidFill>
            <a:schemeClr val="tx2"/>
          </a:solidFill>
          <a:latin typeface="Arial" pitchFamily="34" charset="0"/>
          <a:cs typeface="Arial" pitchFamily="34" charset="0"/>
        </a:defRPr>
      </a:lvl3pPr>
      <a:lvl4pPr algn="ctr" rtl="1" eaLnBrk="0" fontAlgn="base" hangingPunct="0">
        <a:spcBef>
          <a:spcPct val="0"/>
        </a:spcBef>
        <a:spcAft>
          <a:spcPct val="0"/>
        </a:spcAft>
        <a:defRPr sz="4400">
          <a:solidFill>
            <a:schemeClr val="tx2"/>
          </a:solidFill>
          <a:latin typeface="Arial" pitchFamily="34" charset="0"/>
          <a:cs typeface="Arial" pitchFamily="34" charset="0"/>
        </a:defRPr>
      </a:lvl4pPr>
      <a:lvl5pPr algn="ctr" rtl="1"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1" fontAlgn="base">
        <a:spcBef>
          <a:spcPct val="0"/>
        </a:spcBef>
        <a:spcAft>
          <a:spcPct val="0"/>
        </a:spcAft>
        <a:defRPr sz="4400">
          <a:solidFill>
            <a:schemeClr val="tx2"/>
          </a:solidFill>
          <a:latin typeface="Arial" pitchFamily="34" charset="0"/>
          <a:cs typeface="Arial" pitchFamily="34" charset="0"/>
        </a:defRPr>
      </a:lvl6pPr>
      <a:lvl7pPr marL="914400" algn="ctr" rtl="1" fontAlgn="base">
        <a:spcBef>
          <a:spcPct val="0"/>
        </a:spcBef>
        <a:spcAft>
          <a:spcPct val="0"/>
        </a:spcAft>
        <a:defRPr sz="4400">
          <a:solidFill>
            <a:schemeClr val="tx2"/>
          </a:solidFill>
          <a:latin typeface="Arial" pitchFamily="34" charset="0"/>
          <a:cs typeface="Arial" pitchFamily="34" charset="0"/>
        </a:defRPr>
      </a:lvl7pPr>
      <a:lvl8pPr marL="1371600" algn="ctr" rtl="1" fontAlgn="base">
        <a:spcBef>
          <a:spcPct val="0"/>
        </a:spcBef>
        <a:spcAft>
          <a:spcPct val="0"/>
        </a:spcAft>
        <a:defRPr sz="4400">
          <a:solidFill>
            <a:schemeClr val="tx2"/>
          </a:solidFill>
          <a:latin typeface="Arial" pitchFamily="34" charset="0"/>
          <a:cs typeface="Arial" pitchFamily="34" charset="0"/>
        </a:defRPr>
      </a:lvl8pPr>
      <a:lvl9pPr marL="1828800" algn="ctr" rtl="1"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http://www.biosci.utexas.edu/mgm/about/contact/_borders/dna3.gif" TargetMode="External"/><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http://www.biosci.utexas.edu/mgm/about/contact/_borders/dna3.gi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8191" r="8927" b="1"/>
          <a:stretch/>
        </p:blipFill>
        <p:spPr>
          <a:xfrm rot="5400000">
            <a:off x="-863600" y="863600"/>
            <a:ext cx="6858000" cy="5130799"/>
          </a:xfrm>
          <a:prstGeom prst="rect">
            <a:avLst/>
          </a:prstGeom>
        </p:spPr>
      </p:pic>
      <p:sp>
        <p:nvSpPr>
          <p:cNvPr id="2" name="Title 1"/>
          <p:cNvSpPr>
            <a:spLocks noGrp="1"/>
          </p:cNvSpPr>
          <p:nvPr>
            <p:ph type="ctrTitle"/>
          </p:nvPr>
        </p:nvSpPr>
        <p:spPr>
          <a:xfrm>
            <a:off x="5323432" y="1631321"/>
            <a:ext cx="6655975" cy="4018341"/>
          </a:xfrm>
          <a:noFill/>
        </p:spPr>
        <p:txBody>
          <a:bodyPr>
            <a:normAutofit fontScale="90000"/>
          </a:bodyPr>
          <a:lstStyle/>
          <a:p>
            <a:pPr algn="l">
              <a:lnSpc>
                <a:spcPct val="70000"/>
              </a:lnSpc>
            </a:pPr>
            <a:r>
              <a:rPr lang="en-US" sz="4200" b="1" dirty="0"/>
              <a:t>Prenatal diagnosis and disability rights: </a:t>
            </a:r>
            <a:br>
              <a:rPr lang="en-US" sz="4200" b="1" dirty="0"/>
            </a:br>
            <a:r>
              <a:rPr lang="fr-FR" sz="4200" b="1" dirty="0"/>
              <a:t>plus ça change, plus c'est la même chose</a:t>
            </a:r>
            <a:r>
              <a:rPr lang="he-IL" sz="4200" b="1" dirty="0"/>
              <a:t>?</a:t>
            </a:r>
            <a:br>
              <a:rPr lang="en-US" sz="4200" b="1" dirty="0"/>
            </a:br>
            <a:br>
              <a:rPr lang="fr-FR" sz="4200" b="1" dirty="0"/>
            </a:br>
            <a:r>
              <a:rPr lang="en-US" sz="4200" b="1" dirty="0"/>
              <a:t>Prof. Aviad Raz, </a:t>
            </a:r>
            <a:br>
              <a:rPr lang="en-US" sz="4200" b="1" dirty="0"/>
            </a:br>
            <a:r>
              <a:rPr lang="en-US" sz="4200" b="1" dirty="0"/>
              <a:t>Dept. of Sociology and Anthropology</a:t>
            </a:r>
            <a:br>
              <a:rPr lang="en-US" sz="4200" b="1" dirty="0"/>
            </a:br>
            <a:r>
              <a:rPr lang="en-US" sz="4200" b="1" dirty="0"/>
              <a:t>Ben-Gurion University, Israel</a:t>
            </a:r>
            <a:endParaRPr lang="he-IL" sz="4200" dirty="0"/>
          </a:p>
        </p:txBody>
      </p:sp>
      <p:sp>
        <p:nvSpPr>
          <p:cNvPr id="4" name="TextBox 3"/>
          <p:cNvSpPr txBox="1"/>
          <p:nvPr/>
        </p:nvSpPr>
        <p:spPr>
          <a:xfrm>
            <a:off x="105974" y="6569849"/>
            <a:ext cx="4104876" cy="369332"/>
          </a:xfrm>
          <a:prstGeom prst="rect">
            <a:avLst/>
          </a:prstGeom>
          <a:noFill/>
        </p:spPr>
        <p:txBody>
          <a:bodyPr wrap="square" rtlCol="1">
            <a:spAutoFit/>
          </a:bodyPr>
          <a:lstStyle/>
          <a:p>
            <a:r>
              <a:rPr lang="en-US" dirty="0">
                <a:solidFill>
                  <a:schemeClr val="bg1"/>
                </a:solidFill>
              </a:rPr>
              <a:t>Antony </a:t>
            </a:r>
            <a:r>
              <a:rPr lang="en-US" dirty="0" err="1">
                <a:solidFill>
                  <a:schemeClr val="bg1"/>
                </a:solidFill>
              </a:rPr>
              <a:t>Gormley</a:t>
            </a:r>
            <a:r>
              <a:rPr lang="en-US" dirty="0">
                <a:solidFill>
                  <a:schemeClr val="bg1"/>
                </a:solidFill>
              </a:rPr>
              <a:t>, Feeling Material</a:t>
            </a:r>
            <a:endParaRPr lang="he-IL" dirty="0">
              <a:solidFill>
                <a:schemeClr val="bg1"/>
              </a:solidFill>
            </a:endParaRPr>
          </a:p>
        </p:txBody>
      </p:sp>
    </p:spTree>
    <p:extLst>
      <p:ext uri="{BB962C8B-B14F-4D97-AF65-F5344CB8AC3E}">
        <p14:creationId xmlns:p14="http://schemas.microsoft.com/office/powerpoint/2010/main" val="3844627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e-IL"/>
          </a:p>
        </p:txBody>
      </p:sp>
      <p:sp>
        <p:nvSpPr>
          <p:cNvPr id="3" name="Content Placeholder 2"/>
          <p:cNvSpPr>
            <a:spLocks noGrp="1"/>
          </p:cNvSpPr>
          <p:nvPr>
            <p:ph idx="1"/>
          </p:nvPr>
        </p:nvSpPr>
        <p:spPr/>
        <p:txBody>
          <a:bodyPr>
            <a:normAutofit lnSpcReduction="10000"/>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ctr">
              <a:buNone/>
            </a:pPr>
            <a:endParaRPr lang="en-US" dirty="0"/>
          </a:p>
          <a:p>
            <a:pPr marL="0" indent="0" algn="ctr">
              <a:buNone/>
            </a:pPr>
            <a:r>
              <a:rPr lang="en-US" dirty="0"/>
              <a:t>Praena-Test_Demonstration_Konstanz_2014_3</a:t>
            </a:r>
            <a:endParaRPr lang="he-IL" dirty="0"/>
          </a:p>
        </p:txBody>
      </p:sp>
      <p:pic>
        <p:nvPicPr>
          <p:cNvPr id="4" name="Picture 3"/>
          <p:cNvPicPr>
            <a:picLocks noChangeAspect="1"/>
          </p:cNvPicPr>
          <p:nvPr/>
        </p:nvPicPr>
        <p:blipFill>
          <a:blip r:embed="rId2"/>
          <a:stretch>
            <a:fillRect/>
          </a:stretch>
        </p:blipFill>
        <p:spPr>
          <a:xfrm>
            <a:off x="1689100" y="-24621"/>
            <a:ext cx="8331200" cy="5558101"/>
          </a:xfrm>
          <a:prstGeom prst="rect">
            <a:avLst/>
          </a:prstGeom>
        </p:spPr>
      </p:pic>
    </p:spTree>
    <p:extLst>
      <p:ext uri="{BB962C8B-B14F-4D97-AF65-F5344CB8AC3E}">
        <p14:creationId xmlns:p14="http://schemas.microsoft.com/office/powerpoint/2010/main" val="240757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e-IL" dirty="0"/>
          </a:p>
        </p:txBody>
      </p:sp>
      <p:sp>
        <p:nvSpPr>
          <p:cNvPr id="3" name="Content Placeholder 2"/>
          <p:cNvSpPr>
            <a:spLocks noGrp="1"/>
          </p:cNvSpPr>
          <p:nvPr>
            <p:ph idx="1"/>
          </p:nvPr>
        </p:nvSpPr>
        <p:spPr/>
        <p:txBody>
          <a:bodyPr/>
          <a:lstStyle/>
          <a:p>
            <a:endParaRPr lang="en-US" dirty="0"/>
          </a:p>
          <a:p>
            <a:r>
              <a:rPr lang="en-US" dirty="0"/>
              <a:t>No public debates or campaigns against NIPT (or prenatal diagnosis generally) in other parts of the world, e.g. California or Israel</a:t>
            </a:r>
          </a:p>
          <a:p>
            <a:r>
              <a:rPr lang="en-US" dirty="0"/>
              <a:t>Banning NIPT is neither justified nor practical</a:t>
            </a:r>
          </a:p>
          <a:p>
            <a:r>
              <a:rPr lang="en-US" dirty="0"/>
              <a:t>The same pragmatic recommendations raised in the context of conventional prenatal tests are also relevant in the context of NIPT</a:t>
            </a:r>
            <a:endParaRPr lang="he-IL" dirty="0"/>
          </a:p>
        </p:txBody>
      </p:sp>
    </p:spTree>
    <p:extLst>
      <p:ext uri="{BB962C8B-B14F-4D97-AF65-F5344CB8AC3E}">
        <p14:creationId xmlns:p14="http://schemas.microsoft.com/office/powerpoint/2010/main" val="26187844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5949" y="365125"/>
            <a:ext cx="10515600" cy="1325563"/>
          </a:xfrm>
        </p:spPr>
        <p:txBody>
          <a:bodyPr/>
          <a:lstStyle/>
          <a:p>
            <a:r>
              <a:rPr lang="en-US" dirty="0"/>
              <a:t>So how do we make use of the disability perspective?</a:t>
            </a:r>
            <a:endParaRPr lang="he-IL" dirty="0"/>
          </a:p>
        </p:txBody>
      </p:sp>
      <p:sp>
        <p:nvSpPr>
          <p:cNvPr id="3" name="Content Placeholder 2"/>
          <p:cNvSpPr>
            <a:spLocks noGrp="1"/>
          </p:cNvSpPr>
          <p:nvPr>
            <p:ph idx="1"/>
          </p:nvPr>
        </p:nvSpPr>
        <p:spPr/>
        <p:txBody>
          <a:bodyPr/>
          <a:lstStyle/>
          <a:p>
            <a:r>
              <a:rPr lang="en-US" dirty="0"/>
              <a:t>The Disability Critique has profound implications</a:t>
            </a:r>
          </a:p>
          <a:p>
            <a:r>
              <a:rPr lang="en-US" dirty="0"/>
              <a:t>Until now, however, its far-reaching demands have not been implemented </a:t>
            </a:r>
          </a:p>
          <a:p>
            <a:r>
              <a:rPr lang="en-US" dirty="0"/>
              <a:t>Even the more </a:t>
            </a:r>
            <a:r>
              <a:rPr lang="en-US" dirty="0" err="1"/>
              <a:t>pragmataic</a:t>
            </a:r>
            <a:r>
              <a:rPr lang="en-US" dirty="0"/>
              <a:t> recommendations may take time and persuasion to make an impact</a:t>
            </a:r>
            <a:endParaRPr lang="he-IL" dirty="0"/>
          </a:p>
        </p:txBody>
      </p:sp>
    </p:spTree>
    <p:extLst>
      <p:ext uri="{BB962C8B-B14F-4D97-AF65-F5344CB8AC3E}">
        <p14:creationId xmlns:p14="http://schemas.microsoft.com/office/powerpoint/2010/main" val="33386461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How to define and measure the success of Prenatal Genetic Testing?</a:t>
            </a:r>
            <a:endParaRPr lang="he-IL" dirty="0"/>
          </a:p>
        </p:txBody>
      </p:sp>
      <p:sp>
        <p:nvSpPr>
          <p:cNvPr id="3" name="Content Placeholder 2"/>
          <p:cNvSpPr>
            <a:spLocks noGrp="1"/>
          </p:cNvSpPr>
          <p:nvPr>
            <p:ph idx="1"/>
          </p:nvPr>
        </p:nvSpPr>
        <p:spPr/>
        <p:txBody>
          <a:bodyPr/>
          <a:lstStyle/>
          <a:p>
            <a:r>
              <a:rPr lang="en-US" altLang="he-IL" dirty="0"/>
              <a:t>In many countries, Down</a:t>
            </a:r>
            <a:r>
              <a:rPr lang="en-US" altLang="he-IL" dirty="0">
                <a:latin typeface="Arial" panose="020B0604020202020204" pitchFamily="34" charset="0"/>
              </a:rPr>
              <a:t>’</a:t>
            </a:r>
            <a:r>
              <a:rPr lang="en-US" altLang="he-IL" dirty="0"/>
              <a:t>s syndrome has been viewed for most of its history as a public health problem, with prenatal screening aimed at reducing its incidence. Only recently have there been efforts to promote reproductive choice rather than test uptake as the preferred measure of this screening program</a:t>
            </a:r>
            <a:r>
              <a:rPr lang="en-US" altLang="he-IL" dirty="0">
                <a:latin typeface="Arial" panose="020B0604020202020204" pitchFamily="34" charset="0"/>
              </a:rPr>
              <a:t>’</a:t>
            </a:r>
            <a:r>
              <a:rPr lang="en-US" altLang="he-IL" dirty="0"/>
              <a:t>s 'success.‘</a:t>
            </a:r>
          </a:p>
          <a:p>
            <a:r>
              <a:rPr lang="en-US" altLang="he-IL" dirty="0"/>
              <a:t>'Informed choice' was suggested in order to expand the measure of informed consent. However, it still needs to tackle problems connected to informed consent, as well as to be aptly operationalized.</a:t>
            </a:r>
          </a:p>
          <a:p>
            <a:endParaRPr lang="he-IL" dirty="0"/>
          </a:p>
        </p:txBody>
      </p:sp>
    </p:spTree>
    <p:extLst>
      <p:ext uri="{BB962C8B-B14F-4D97-AF65-F5344CB8AC3E}">
        <p14:creationId xmlns:p14="http://schemas.microsoft.com/office/powerpoint/2010/main" val="16330003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072052" cy="1325563"/>
          </a:xfrm>
        </p:spPr>
        <p:txBody>
          <a:bodyPr>
            <a:normAutofit fontScale="90000"/>
          </a:bodyPr>
          <a:lstStyle/>
          <a:p>
            <a:r>
              <a:rPr lang="en-US" dirty="0"/>
              <a:t>Example 2. How to </a:t>
            </a:r>
            <a:br>
              <a:rPr lang="en-US" dirty="0"/>
            </a:br>
            <a:r>
              <a:rPr lang="en-US" dirty="0"/>
              <a:t>provide more </a:t>
            </a:r>
            <a:br>
              <a:rPr lang="en-US" dirty="0"/>
            </a:br>
            <a:r>
              <a:rPr lang="en-US" dirty="0"/>
              <a:t>balanced info?</a:t>
            </a:r>
            <a:endParaRPr lang="he-IL" dirty="0"/>
          </a:p>
        </p:txBody>
      </p:sp>
      <p:sp>
        <p:nvSpPr>
          <p:cNvPr id="3" name="Content Placeholder 2"/>
          <p:cNvSpPr>
            <a:spLocks noGrp="1"/>
          </p:cNvSpPr>
          <p:nvPr>
            <p:ph idx="1"/>
          </p:nvPr>
        </p:nvSpPr>
        <p:spPr>
          <a:xfrm>
            <a:off x="838200" y="1825625"/>
            <a:ext cx="10515600" cy="4351338"/>
          </a:xfrm>
        </p:spPr>
        <p:txBody>
          <a:bodyPr/>
          <a:lstStyle/>
          <a:p>
            <a:pPr marL="0" indent="0">
              <a:buNone/>
            </a:pPr>
            <a:r>
              <a:rPr lang="en-US" b="1" dirty="0"/>
              <a:t>2012</a:t>
            </a:r>
            <a:r>
              <a:rPr lang="en-US" dirty="0"/>
              <a:t> - National Down Syndrome </a:t>
            </a:r>
          </a:p>
          <a:p>
            <a:pPr marL="0" indent="0">
              <a:buNone/>
            </a:pPr>
            <a:r>
              <a:rPr lang="en-US" dirty="0"/>
              <a:t>Congress publishes a prenatal testing</a:t>
            </a:r>
          </a:p>
          <a:p>
            <a:pPr marL="0" indent="0">
              <a:buNone/>
            </a:pPr>
            <a:r>
              <a:rPr lang="en-US" dirty="0"/>
              <a:t>pamphlet and starts a national </a:t>
            </a:r>
          </a:p>
          <a:p>
            <a:pPr marL="0" indent="0">
              <a:buNone/>
            </a:pPr>
            <a:r>
              <a:rPr lang="en-US" dirty="0"/>
              <a:t>distribution campaign in order to </a:t>
            </a:r>
          </a:p>
          <a:p>
            <a:pPr marL="0" indent="0">
              <a:buNone/>
            </a:pPr>
            <a:r>
              <a:rPr lang="en-US" dirty="0"/>
              <a:t>ensure that pregnant women receive </a:t>
            </a:r>
          </a:p>
          <a:p>
            <a:pPr marL="0" indent="0">
              <a:buNone/>
            </a:pPr>
            <a:r>
              <a:rPr lang="en-US" dirty="0"/>
              <a:t>accurate information at the time of </a:t>
            </a:r>
          </a:p>
          <a:p>
            <a:pPr marL="0" indent="0">
              <a:buNone/>
            </a:pPr>
            <a:r>
              <a:rPr lang="en-US" dirty="0"/>
              <a:t>diagnosis, as mandated by the </a:t>
            </a:r>
          </a:p>
          <a:p>
            <a:pPr marL="0" indent="0">
              <a:buNone/>
            </a:pPr>
            <a:r>
              <a:rPr lang="en-US" dirty="0"/>
              <a:t>2008 Kennedy-Brownback legislation.</a:t>
            </a:r>
            <a:endParaRPr lang="he-IL" dirty="0"/>
          </a:p>
        </p:txBody>
      </p:sp>
      <p:pic>
        <p:nvPicPr>
          <p:cNvPr id="4" name="Picture 3"/>
          <p:cNvPicPr>
            <a:picLocks noChangeAspect="1"/>
          </p:cNvPicPr>
          <p:nvPr/>
        </p:nvPicPr>
        <p:blipFill>
          <a:blip r:embed="rId2"/>
          <a:stretch>
            <a:fillRect/>
          </a:stretch>
        </p:blipFill>
        <p:spPr>
          <a:xfrm>
            <a:off x="6350000" y="-401638"/>
            <a:ext cx="5257800" cy="7762875"/>
          </a:xfrm>
          <a:prstGeom prst="rect">
            <a:avLst/>
          </a:prstGeom>
        </p:spPr>
      </p:pic>
    </p:spTree>
    <p:extLst>
      <p:ext uri="{BB962C8B-B14F-4D97-AF65-F5344CB8AC3E}">
        <p14:creationId xmlns:p14="http://schemas.microsoft.com/office/powerpoint/2010/main" val="8598273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e-IL"/>
          </a:p>
        </p:txBody>
      </p:sp>
      <p:sp>
        <p:nvSpPr>
          <p:cNvPr id="3" name="Content Placeholder 2"/>
          <p:cNvSpPr>
            <a:spLocks noGrp="1"/>
          </p:cNvSpPr>
          <p:nvPr>
            <p:ph idx="1"/>
          </p:nvPr>
        </p:nvSpPr>
        <p:spPr/>
        <p:txBody>
          <a:bodyPr>
            <a:normAutofit/>
          </a:bodyPr>
          <a:lstStyle/>
          <a:p>
            <a:pPr marL="0" indent="0">
              <a:buNone/>
            </a:pPr>
            <a:r>
              <a:rPr lang="en-US" sz="5400" dirty="0"/>
              <a:t>Did the campaigns and lobbying of the disability perspective make a difference?</a:t>
            </a:r>
          </a:p>
          <a:p>
            <a:pPr marL="0" indent="0">
              <a:buNone/>
            </a:pPr>
            <a:endParaRPr lang="en-US" sz="5400" dirty="0"/>
          </a:p>
          <a:p>
            <a:pPr marL="0" indent="0">
              <a:buNone/>
            </a:pPr>
            <a:r>
              <a:rPr lang="en-US" sz="5400" dirty="0"/>
              <a:t>It depends.</a:t>
            </a:r>
            <a:endParaRPr lang="he-IL" sz="5400" dirty="0"/>
          </a:p>
        </p:txBody>
      </p:sp>
    </p:spTree>
    <p:extLst>
      <p:ext uri="{BB962C8B-B14F-4D97-AF65-F5344CB8AC3E}">
        <p14:creationId xmlns:p14="http://schemas.microsoft.com/office/powerpoint/2010/main" val="34888106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451" y="151694"/>
            <a:ext cx="10972800" cy="1143000"/>
          </a:xfrm>
        </p:spPr>
        <p:txBody>
          <a:bodyPr/>
          <a:lstStyle/>
          <a:p>
            <a:r>
              <a:rPr lang="en-US" dirty="0"/>
              <a:t>International differences</a:t>
            </a:r>
            <a:endParaRPr lang="he-IL" dirty="0"/>
          </a:p>
        </p:txBody>
      </p:sp>
      <p:sp>
        <p:nvSpPr>
          <p:cNvPr id="3" name="Content Placeholder 2"/>
          <p:cNvSpPr>
            <a:spLocks noGrp="1"/>
          </p:cNvSpPr>
          <p:nvPr>
            <p:ph idx="1"/>
          </p:nvPr>
        </p:nvSpPr>
        <p:spPr/>
        <p:txBody>
          <a:bodyPr/>
          <a:lstStyle/>
          <a:p>
            <a:endParaRPr lang="he-IL" dirty="0"/>
          </a:p>
        </p:txBody>
      </p:sp>
      <p:sp>
        <p:nvSpPr>
          <p:cNvPr id="4" name="Footer Placeholder 3"/>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 name="Slide Number Placeholder 4"/>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CA9DF00-A93A-4DEF-9CEF-FFEBB741661B}" type="slidenum">
              <a:rPr kumimoji="0" lang="he-IL" altLang="he-IL"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16</a:t>
            </a:fld>
            <a:endParaRPr kumimoji="0" lang="en-US" altLang="he-IL" sz="1800" b="0" i="0" u="none" strike="noStrike" kern="0" cap="none" spc="0" normalizeH="0" baseline="0" noProof="0">
              <a:ln>
                <a:noFill/>
              </a:ln>
              <a:solidFill>
                <a:sysClr val="windowText" lastClr="000000"/>
              </a:solidFill>
              <a:effectLst/>
              <a:uLnTx/>
              <a:uFillTx/>
            </a:endParaRPr>
          </a:p>
        </p:txBody>
      </p:sp>
      <p:pic>
        <p:nvPicPr>
          <p:cNvPr id="6" name="Picture 5"/>
          <p:cNvPicPr>
            <a:picLocks noChangeAspect="1"/>
          </p:cNvPicPr>
          <p:nvPr/>
        </p:nvPicPr>
        <p:blipFill>
          <a:blip r:embed="rId2"/>
          <a:stretch>
            <a:fillRect/>
          </a:stretch>
        </p:blipFill>
        <p:spPr>
          <a:xfrm>
            <a:off x="53788" y="1413755"/>
            <a:ext cx="11414313" cy="5200598"/>
          </a:xfrm>
          <a:prstGeom prst="rect">
            <a:avLst/>
          </a:prstGeom>
        </p:spPr>
      </p:pic>
      <p:sp>
        <p:nvSpPr>
          <p:cNvPr id="7" name="TextBox 6"/>
          <p:cNvSpPr txBox="1"/>
          <p:nvPr/>
        </p:nvSpPr>
        <p:spPr>
          <a:xfrm>
            <a:off x="1436914" y="1294694"/>
            <a:ext cx="1882589" cy="369332"/>
          </a:xfrm>
          <a:prstGeom prst="rect">
            <a:avLst/>
          </a:prstGeom>
          <a:noFill/>
        </p:spPr>
        <p:txBody>
          <a:bodyPr wrap="square" rtlCol="1">
            <a:spAutoFit/>
          </a:bodyPr>
          <a:lstStyle/>
          <a:p>
            <a:r>
              <a:rPr lang="en-US" dirty="0"/>
              <a:t>Europe</a:t>
            </a:r>
            <a:endParaRPr lang="he-IL" dirty="0"/>
          </a:p>
        </p:txBody>
      </p:sp>
      <p:sp>
        <p:nvSpPr>
          <p:cNvPr id="8" name="TextBox 7"/>
          <p:cNvSpPr txBox="1"/>
          <p:nvPr/>
        </p:nvSpPr>
        <p:spPr>
          <a:xfrm>
            <a:off x="4994622" y="1294694"/>
            <a:ext cx="1874904" cy="369332"/>
          </a:xfrm>
          <a:prstGeom prst="rect">
            <a:avLst/>
          </a:prstGeom>
          <a:noFill/>
        </p:spPr>
        <p:txBody>
          <a:bodyPr wrap="square" rtlCol="1">
            <a:spAutoFit/>
          </a:bodyPr>
          <a:lstStyle/>
          <a:p>
            <a:r>
              <a:rPr lang="en-US" dirty="0"/>
              <a:t>Australia</a:t>
            </a:r>
            <a:endParaRPr lang="he-IL" dirty="0"/>
          </a:p>
        </p:txBody>
      </p:sp>
      <p:sp>
        <p:nvSpPr>
          <p:cNvPr id="9" name="TextBox 8"/>
          <p:cNvSpPr txBox="1"/>
          <p:nvPr/>
        </p:nvSpPr>
        <p:spPr>
          <a:xfrm>
            <a:off x="8652222" y="1294694"/>
            <a:ext cx="1813432" cy="369332"/>
          </a:xfrm>
          <a:prstGeom prst="rect">
            <a:avLst/>
          </a:prstGeom>
          <a:noFill/>
        </p:spPr>
        <p:txBody>
          <a:bodyPr wrap="square" rtlCol="1">
            <a:spAutoFit/>
          </a:bodyPr>
          <a:lstStyle/>
          <a:p>
            <a:r>
              <a:rPr lang="en-US" dirty="0"/>
              <a:t>North America</a:t>
            </a:r>
            <a:endParaRPr lang="he-IL" dirty="0"/>
          </a:p>
        </p:txBody>
      </p:sp>
      <p:sp>
        <p:nvSpPr>
          <p:cNvPr id="10" name="Callout: Left Arrow 9"/>
          <p:cNvSpPr/>
          <p:nvPr/>
        </p:nvSpPr>
        <p:spPr>
          <a:xfrm rot="18712629">
            <a:off x="9736029" y="918800"/>
            <a:ext cx="2675409" cy="1219839"/>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dirty="0">
                <a:solidFill>
                  <a:schemeClr val="tx1"/>
                </a:solidFill>
              </a:rPr>
              <a:t>Terminated</a:t>
            </a:r>
            <a:r>
              <a:rPr lang="en-US" dirty="0">
                <a:solidFill>
                  <a:schemeClr val="tx1"/>
                </a:solidFill>
              </a:rPr>
              <a:t> </a:t>
            </a:r>
            <a:endParaRPr lang="he-IL" dirty="0">
              <a:solidFill>
                <a:schemeClr val="tx1"/>
              </a:solidFill>
            </a:endParaRPr>
          </a:p>
        </p:txBody>
      </p:sp>
      <p:sp>
        <p:nvSpPr>
          <p:cNvPr id="11" name="Callout: Left Arrow 10"/>
          <p:cNvSpPr/>
          <p:nvPr/>
        </p:nvSpPr>
        <p:spPr>
          <a:xfrm rot="1483288">
            <a:off x="10133766" y="2690012"/>
            <a:ext cx="2038077" cy="2219306"/>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dirty="0">
                <a:solidFill>
                  <a:schemeClr val="tx1"/>
                </a:solidFill>
              </a:rPr>
              <a:t>Live born and stillborn</a:t>
            </a:r>
            <a:endParaRPr lang="he-IL" sz="2400" dirty="0">
              <a:solidFill>
                <a:schemeClr val="tx1"/>
              </a:solidFill>
            </a:endParaRPr>
          </a:p>
        </p:txBody>
      </p:sp>
    </p:spTree>
    <p:extLst>
      <p:ext uri="{BB962C8B-B14F-4D97-AF65-F5344CB8AC3E}">
        <p14:creationId xmlns:p14="http://schemas.microsoft.com/office/powerpoint/2010/main" val="15371675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Israeli Case</a:t>
            </a:r>
            <a:endParaRPr lang="he-IL" dirty="0"/>
          </a:p>
        </p:txBody>
      </p:sp>
      <p:sp>
        <p:nvSpPr>
          <p:cNvPr id="3" name="Content Placeholder 2"/>
          <p:cNvSpPr>
            <a:spLocks noGrp="1"/>
          </p:cNvSpPr>
          <p:nvPr>
            <p:ph idx="1"/>
          </p:nvPr>
        </p:nvSpPr>
        <p:spPr/>
        <p:txBody>
          <a:bodyPr/>
          <a:lstStyle/>
          <a:p>
            <a:pPr algn="l" rtl="0"/>
            <a:r>
              <a:rPr lang="en-US" dirty="0"/>
              <a:t>60% termination of DS pregnancies in the secular Israeli public (between 1997-2002, data analyzed by the Dept. of Community Genetics, Israeli Ministry of Health)</a:t>
            </a:r>
          </a:p>
          <a:p>
            <a:pPr algn="l" rtl="0"/>
            <a:r>
              <a:rPr lang="en-US" dirty="0"/>
              <a:t>Only 30% termination in the Orthodox Jewish and Muslim Arab-Israeli communities in Israel </a:t>
            </a:r>
          </a:p>
          <a:p>
            <a:pPr algn="l" rtl="0"/>
            <a:endParaRPr lang="he-IL"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9CA9DF00-A93A-4DEF-9CEF-FFEBB741661B}" type="slidenum">
              <a:rPr lang="he-IL" altLang="he-IL" smtClean="0"/>
              <a:pPr>
                <a:defRPr/>
              </a:pPr>
              <a:t>17</a:t>
            </a:fld>
            <a:endParaRPr lang="en-US" altLang="he-IL"/>
          </a:p>
        </p:txBody>
      </p:sp>
    </p:spTree>
    <p:extLst>
      <p:ext uri="{BB962C8B-B14F-4D97-AF65-F5344CB8AC3E}">
        <p14:creationId xmlns:p14="http://schemas.microsoft.com/office/powerpoint/2010/main" val="19553018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600" y="365125"/>
            <a:ext cx="10998200" cy="1325563"/>
          </a:xfrm>
        </p:spPr>
        <p:txBody>
          <a:bodyPr>
            <a:normAutofit/>
          </a:bodyPr>
          <a:lstStyle/>
          <a:p>
            <a:r>
              <a:rPr lang="en-US" dirty="0"/>
              <a:t>DS Advocacy in Israel: </a:t>
            </a:r>
            <a:br>
              <a:rPr lang="en-US" dirty="0"/>
            </a:br>
            <a:r>
              <a:rPr lang="en-US" dirty="0"/>
              <a:t>Important to Test, Important to Support</a:t>
            </a:r>
            <a:endParaRPr lang="he-IL" dirty="0"/>
          </a:p>
        </p:txBody>
      </p:sp>
      <p:sp>
        <p:nvSpPr>
          <p:cNvPr id="3" name="Content Placeholder 2"/>
          <p:cNvSpPr>
            <a:spLocks noGrp="1"/>
          </p:cNvSpPr>
          <p:nvPr>
            <p:ph idx="1"/>
          </p:nvPr>
        </p:nvSpPr>
        <p:spPr>
          <a:xfrm>
            <a:off x="838200" y="1787205"/>
            <a:ext cx="10515600" cy="4351338"/>
          </a:xfrm>
        </p:spPr>
        <p:txBody>
          <a:bodyPr>
            <a:normAutofit/>
          </a:bodyPr>
          <a:lstStyle/>
          <a:p>
            <a:pPr marL="0" indent="0">
              <a:buNone/>
            </a:pPr>
            <a:endParaRPr lang="en-US" dirty="0"/>
          </a:p>
          <a:p>
            <a:pPr marL="0" indent="0">
              <a:buNone/>
            </a:pPr>
            <a:r>
              <a:rPr lang="en-US" dirty="0"/>
              <a:t>“We encourage women over 35 to do </a:t>
            </a:r>
            <a:r>
              <a:rPr lang="en-US" dirty="0" err="1"/>
              <a:t>amnio</a:t>
            </a:r>
            <a:r>
              <a:rPr lang="en-US" dirty="0"/>
              <a:t>. To resist prenatal genetic testing would be going against what the public wants. </a:t>
            </a:r>
          </a:p>
          <a:p>
            <a:pPr marL="0" indent="0">
              <a:buNone/>
            </a:pPr>
            <a:r>
              <a:rPr lang="en-US" dirty="0"/>
              <a:t>I see our goal as having two aspects:</a:t>
            </a:r>
          </a:p>
          <a:p>
            <a:pPr marL="0" indent="0">
              <a:buNone/>
            </a:pPr>
            <a:r>
              <a:rPr lang="en-US" dirty="0"/>
              <a:t>First, helping parents to prevent the birth of children with Down’s;</a:t>
            </a:r>
          </a:p>
          <a:p>
            <a:pPr marL="0" indent="0">
              <a:buNone/>
            </a:pPr>
            <a:r>
              <a:rPr lang="en-US" dirty="0"/>
              <a:t>Second, once such children are born, promoting maximum support of them and their families.”</a:t>
            </a:r>
          </a:p>
          <a:p>
            <a:pPr marL="0" indent="0">
              <a:buNone/>
            </a:pPr>
            <a:r>
              <a:rPr lang="en-US" dirty="0"/>
              <a:t>Chairperson, the Israeli Association for Children with Down Syndrome (2004)</a:t>
            </a:r>
          </a:p>
          <a:p>
            <a:pPr marL="0" indent="0">
              <a:buNone/>
            </a:pPr>
            <a:endParaRPr lang="en-US" dirty="0"/>
          </a:p>
        </p:txBody>
      </p:sp>
    </p:spTree>
    <p:extLst>
      <p:ext uri="{BB962C8B-B14F-4D97-AF65-F5344CB8AC3E}">
        <p14:creationId xmlns:p14="http://schemas.microsoft.com/office/powerpoint/2010/main" val="12348957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 following the introduction of NIPT: </a:t>
            </a:r>
            <a:endParaRPr lang="he-IL" dirty="0"/>
          </a:p>
        </p:txBody>
      </p:sp>
      <p:sp>
        <p:nvSpPr>
          <p:cNvPr id="3" name="Content Placeholder 2"/>
          <p:cNvSpPr>
            <a:spLocks noGrp="1"/>
          </p:cNvSpPr>
          <p:nvPr>
            <p:ph idx="1"/>
          </p:nvPr>
        </p:nvSpPr>
        <p:spPr>
          <a:xfrm>
            <a:off x="838200" y="1398494"/>
            <a:ext cx="10972160" cy="5017674"/>
          </a:xfrm>
        </p:spPr>
        <p:txBody>
          <a:bodyPr>
            <a:normAutofit fontScale="92500"/>
          </a:bodyPr>
          <a:lstStyle/>
          <a:p>
            <a:pPr marL="0" indent="0">
              <a:buNone/>
            </a:pPr>
            <a:r>
              <a:rPr lang="en-US" dirty="0"/>
              <a:t>“The new blood test… All the women are going to do it. They will pay as much as it costs and they will do it, because it does not carry any risk… and I think it’s their right.</a:t>
            </a:r>
          </a:p>
          <a:p>
            <a:pPr marL="0" indent="0">
              <a:buNone/>
            </a:pPr>
            <a:r>
              <a:rPr lang="en-US" dirty="0"/>
              <a:t>Please note this is my own view. If you ask many of our members, most of them Orthodox Jews or Muslim Arab-Israelis, this is the Israeli demographics that is connected to Down, they will tell you that abortion is bad and that life with a Down child is good.</a:t>
            </a:r>
          </a:p>
          <a:p>
            <a:pPr marL="0" indent="0">
              <a:buNone/>
            </a:pPr>
            <a:r>
              <a:rPr lang="en-US" dirty="0"/>
              <a:t>Who am I to tell women not to take the test? It is so difficult to raise such a child in a society like ours.”</a:t>
            </a:r>
          </a:p>
          <a:p>
            <a:pPr marL="0" indent="0">
              <a:buNone/>
            </a:pPr>
            <a:endParaRPr lang="en-US" dirty="0"/>
          </a:p>
          <a:p>
            <a:pPr marL="0" indent="0">
              <a:buNone/>
            </a:pPr>
            <a:r>
              <a:rPr lang="en-US" dirty="0"/>
              <a:t>Chairperson, the Israeli Association for Children with Down Syndrome (2017)</a:t>
            </a:r>
            <a:endParaRPr lang="en-US" dirty="0"/>
          </a:p>
          <a:p>
            <a:pPr marL="0" indent="0">
              <a:buNone/>
            </a:pPr>
            <a:r>
              <a:rPr lang="en-US" dirty="0"/>
              <a:t>  </a:t>
            </a:r>
            <a:endParaRPr lang="he-IL" dirty="0"/>
          </a:p>
        </p:txBody>
      </p:sp>
    </p:spTree>
    <p:extLst>
      <p:ext uri="{BB962C8B-B14F-4D97-AF65-F5344CB8AC3E}">
        <p14:creationId xmlns:p14="http://schemas.microsoft.com/office/powerpoint/2010/main" val="1957606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5949" y="365125"/>
            <a:ext cx="10515600" cy="1325563"/>
          </a:xfrm>
        </p:spPr>
        <p:txBody>
          <a:bodyPr/>
          <a:lstStyle/>
          <a:p>
            <a:r>
              <a:rPr lang="en-US" dirty="0"/>
              <a:t>Making Use of The Disability Perspective</a:t>
            </a:r>
            <a:endParaRPr lang="he-IL" dirty="0"/>
          </a:p>
        </p:txBody>
      </p:sp>
      <p:sp>
        <p:nvSpPr>
          <p:cNvPr id="3" name="Content Placeholder 2"/>
          <p:cNvSpPr>
            <a:spLocks noGrp="1"/>
          </p:cNvSpPr>
          <p:nvPr>
            <p:ph idx="1"/>
          </p:nvPr>
        </p:nvSpPr>
        <p:spPr/>
        <p:txBody>
          <a:bodyPr/>
          <a:lstStyle/>
          <a:p>
            <a:r>
              <a:rPr lang="en-US" dirty="0"/>
              <a:t>The Disability Critique has profound implications</a:t>
            </a:r>
          </a:p>
          <a:p>
            <a:r>
              <a:rPr lang="en-US" dirty="0"/>
              <a:t>Until now, however, its far-reaching demands have not been recognized by the public and/or implemented by the State or the medical profession </a:t>
            </a:r>
          </a:p>
          <a:p>
            <a:r>
              <a:rPr lang="en-US" dirty="0"/>
              <a:t>To make an impact it should become part of a dialogue with other perspectives  </a:t>
            </a:r>
            <a:endParaRPr lang="he-IL" dirty="0"/>
          </a:p>
        </p:txBody>
      </p:sp>
    </p:spTree>
    <p:extLst>
      <p:ext uri="{BB962C8B-B14F-4D97-AF65-F5344CB8AC3E}">
        <p14:creationId xmlns:p14="http://schemas.microsoft.com/office/powerpoint/2010/main" val="5089304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Major points to consider</a:t>
            </a:r>
            <a:endParaRPr lang="he-IL" dirty="0"/>
          </a:p>
        </p:txBody>
      </p:sp>
      <p:sp>
        <p:nvSpPr>
          <p:cNvPr id="3" name="Content Placeholder 2"/>
          <p:cNvSpPr>
            <a:spLocks noGrp="1"/>
          </p:cNvSpPr>
          <p:nvPr>
            <p:ph idx="1"/>
          </p:nvPr>
        </p:nvSpPr>
        <p:spPr/>
        <p:txBody>
          <a:bodyPr/>
          <a:lstStyle/>
          <a:p>
            <a:r>
              <a:rPr lang="en-US" dirty="0"/>
              <a:t>Disability advocacy associations are important social organizations doing important work, but their voice is not (and should not be expected to be) homogenous </a:t>
            </a:r>
          </a:p>
          <a:p>
            <a:r>
              <a:rPr lang="en-US" dirty="0"/>
              <a:t> The Disability Critique/Perspective is not universal but culture-dependent   </a:t>
            </a:r>
          </a:p>
          <a:p>
            <a:r>
              <a:rPr lang="en-US" dirty="0"/>
              <a:t>The Israeli DS association has taken the pragmatic interpretation of the disability perspective to its extreme  </a:t>
            </a:r>
            <a:endParaRPr lang="he-IL" dirty="0"/>
          </a:p>
        </p:txBody>
      </p:sp>
    </p:spTree>
    <p:extLst>
      <p:ext uri="{BB962C8B-B14F-4D97-AF65-F5344CB8AC3E}">
        <p14:creationId xmlns:p14="http://schemas.microsoft.com/office/powerpoint/2010/main" val="39118519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 need today the same things that were needed in the 90s:</a:t>
            </a:r>
            <a:endParaRPr lang="he-IL" dirty="0"/>
          </a:p>
        </p:txBody>
      </p:sp>
      <p:sp>
        <p:nvSpPr>
          <p:cNvPr id="3" name="Content Placeholder 2"/>
          <p:cNvSpPr>
            <a:spLocks noGrp="1"/>
          </p:cNvSpPr>
          <p:nvPr>
            <p:ph idx="1"/>
          </p:nvPr>
        </p:nvSpPr>
        <p:spPr>
          <a:xfrm>
            <a:off x="838200" y="1825625"/>
            <a:ext cx="10515600" cy="4836432"/>
          </a:xfrm>
        </p:spPr>
        <p:txBody>
          <a:bodyPr>
            <a:normAutofit/>
          </a:bodyPr>
          <a:lstStyle/>
          <a:p>
            <a:pPr>
              <a:lnSpc>
                <a:spcPct val="80000"/>
              </a:lnSpc>
              <a:buFontTx/>
              <a:buChar char="-"/>
            </a:pPr>
            <a:r>
              <a:rPr lang="en-US" dirty="0">
                <a:solidFill>
                  <a:schemeClr val="accent1">
                    <a:lumMod val="50000"/>
                  </a:schemeClr>
                </a:solidFill>
              </a:rPr>
              <a:t>Balanced information on life with disability presented before/in genetic counseling</a:t>
            </a:r>
          </a:p>
          <a:p>
            <a:pPr>
              <a:lnSpc>
                <a:spcPct val="80000"/>
              </a:lnSpc>
              <a:buFontTx/>
              <a:buChar char="-"/>
            </a:pPr>
            <a:r>
              <a:rPr lang="en-US" dirty="0">
                <a:solidFill>
                  <a:schemeClr val="accent1">
                    <a:lumMod val="50000"/>
                  </a:schemeClr>
                </a:solidFill>
              </a:rPr>
              <a:t>Educating health professionals related to prenatal testing in political and social issues of disability</a:t>
            </a:r>
          </a:p>
          <a:p>
            <a:pPr>
              <a:lnSpc>
                <a:spcPct val="80000"/>
              </a:lnSpc>
              <a:buFontTx/>
              <a:buChar char="-"/>
            </a:pPr>
            <a:r>
              <a:rPr lang="en-US" dirty="0">
                <a:solidFill>
                  <a:schemeClr val="accent1">
                    <a:lumMod val="50000"/>
                  </a:schemeClr>
                </a:solidFill>
              </a:rPr>
              <a:t>Parenting a child with a disability will become a more viable option for more people if society provides more support for parents in general.</a:t>
            </a:r>
          </a:p>
          <a:p>
            <a:pPr marL="0" indent="0">
              <a:buNone/>
            </a:pPr>
            <a:endParaRPr lang="he-IL" dirty="0"/>
          </a:p>
        </p:txBody>
      </p:sp>
    </p:spTree>
    <p:extLst>
      <p:ext uri="{BB962C8B-B14F-4D97-AF65-F5344CB8AC3E}">
        <p14:creationId xmlns:p14="http://schemas.microsoft.com/office/powerpoint/2010/main" val="2614169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e-IL"/>
          </a:p>
        </p:txBody>
      </p:sp>
      <p:sp>
        <p:nvSpPr>
          <p:cNvPr id="3" name="Content Placeholder 2"/>
          <p:cNvSpPr>
            <a:spLocks noGrp="1"/>
          </p:cNvSpPr>
          <p:nvPr>
            <p:ph idx="1"/>
          </p:nvPr>
        </p:nvSpPr>
        <p:spPr/>
        <p:txBody>
          <a:bodyPr>
            <a:normAutofit/>
          </a:bodyPr>
          <a:lstStyle/>
          <a:p>
            <a:pPr marL="0" indent="0" algn="ctr">
              <a:buNone/>
            </a:pPr>
            <a:r>
              <a:rPr lang="en-US" sz="8800" dirty="0"/>
              <a:t>Thank you!</a:t>
            </a:r>
            <a:endParaRPr lang="he-IL" sz="8800" dirty="0"/>
          </a:p>
        </p:txBody>
      </p:sp>
    </p:spTree>
    <p:extLst>
      <p:ext uri="{BB962C8B-B14F-4D97-AF65-F5344CB8AC3E}">
        <p14:creationId xmlns:p14="http://schemas.microsoft.com/office/powerpoint/2010/main" val="38369634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US" dirty="0"/>
              <a:t>A Brief History </a:t>
            </a:r>
            <a:endParaRPr lang="he-IL" dirty="0"/>
          </a:p>
        </p:txBody>
      </p:sp>
      <p:sp>
        <p:nvSpPr>
          <p:cNvPr id="3" name="Content Placeholder 2"/>
          <p:cNvSpPr>
            <a:spLocks noGrp="1"/>
          </p:cNvSpPr>
          <p:nvPr>
            <p:ph idx="1"/>
          </p:nvPr>
        </p:nvSpPr>
        <p:spPr>
          <a:xfrm>
            <a:off x="1534585" y="2017713"/>
            <a:ext cx="10405532" cy="4114800"/>
          </a:xfrm>
        </p:spPr>
        <p:txBody>
          <a:bodyPr>
            <a:normAutofit fontScale="77500" lnSpcReduction="20000"/>
          </a:bodyPr>
          <a:lstStyle/>
          <a:p>
            <a:pPr algn="l" rtl="0" eaLnBrk="1" hangingPunct="1">
              <a:buFontTx/>
              <a:buNone/>
              <a:defRPr/>
            </a:pPr>
            <a:r>
              <a:rPr lang="en-US" sz="3800" dirty="0"/>
              <a:t>The “disability critique” has two major premises (</a:t>
            </a:r>
            <a:r>
              <a:rPr lang="en-US" sz="3800" dirty="0" err="1"/>
              <a:t>Parens</a:t>
            </a:r>
            <a:r>
              <a:rPr lang="en-US" sz="3800" dirty="0"/>
              <a:t> &amp; Asch, 2000):</a:t>
            </a:r>
          </a:p>
          <a:p>
            <a:pPr algn="l" rtl="0" eaLnBrk="1" hangingPunct="1">
              <a:buFontTx/>
              <a:buNone/>
              <a:defRPr/>
            </a:pPr>
            <a:endParaRPr lang="en-US" sz="3800" dirty="0"/>
          </a:p>
          <a:p>
            <a:pPr algn="l" rtl="0" eaLnBrk="1" hangingPunct="1">
              <a:buFontTx/>
              <a:buNone/>
              <a:defRPr/>
            </a:pPr>
            <a:r>
              <a:rPr lang="en-US" sz="3800" dirty="0"/>
              <a:t>First, prenatal diagnosis is morally problematic – the “expressivist argument” </a:t>
            </a:r>
          </a:p>
          <a:p>
            <a:pPr algn="l" rtl="0" eaLnBrk="1" hangingPunct="1">
              <a:buFontTx/>
              <a:buNone/>
              <a:defRPr/>
            </a:pPr>
            <a:endParaRPr lang="en-US" sz="3800" dirty="0"/>
          </a:p>
          <a:p>
            <a:pPr algn="l" rtl="0" eaLnBrk="1" hangingPunct="1">
              <a:buFontTx/>
              <a:buNone/>
              <a:defRPr/>
            </a:pPr>
            <a:r>
              <a:rPr lang="en-US" sz="3800" dirty="0"/>
              <a:t>Second, prenatal genetic counseling is driven by misinformation.</a:t>
            </a:r>
          </a:p>
          <a:p>
            <a:pPr algn="l" rtl="0" eaLnBrk="1" hangingPunct="1">
              <a:buFontTx/>
              <a:buNone/>
              <a:defRPr/>
            </a:pPr>
            <a:r>
              <a:rPr lang="en-US" dirty="0"/>
              <a:t> </a:t>
            </a:r>
          </a:p>
          <a:p>
            <a:pPr algn="l" rtl="0" eaLnBrk="1" hangingPunct="1">
              <a:buFontTx/>
              <a:buNone/>
              <a:defRPr/>
            </a:pPr>
            <a:r>
              <a:rPr lang="en-US" dirty="0"/>
              <a:t>	</a:t>
            </a:r>
            <a:endParaRPr lang="he-IL" dirty="0"/>
          </a:p>
        </p:txBody>
      </p:sp>
      <p:pic>
        <p:nvPicPr>
          <p:cNvPr id="68612" name="Picture 4" descr="http://www.biosci.utexas.edu/mgm/about/contact/_borders/dna3.gif"/>
          <p:cNvPicPr>
            <a:picLocks noChangeAspect="1" noChangeArrowheads="1"/>
          </p:cNvPicPr>
          <p:nvPr/>
        </p:nvPicPr>
        <p:blipFill>
          <a:blip r:embed="rId2" r:link="rId3">
            <a:clrChange>
              <a:clrFrom>
                <a:srgbClr val="FFFFFF"/>
              </a:clrFrom>
              <a:clrTo>
                <a:srgbClr val="FFFFFF">
                  <a:alpha val="0"/>
                </a:srgbClr>
              </a:clrTo>
            </a:clrChange>
          </a:blip>
          <a:srcRect/>
          <a:stretch>
            <a:fillRect/>
          </a:stretch>
        </p:blipFill>
        <p:spPr bwMode="auto">
          <a:xfrm rot="-5400000">
            <a:off x="-2795358" y="3298032"/>
            <a:ext cx="6553200" cy="252412"/>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6A43D28A-1E7A-483D-9E4F-B0B4F2E2A648}" type="slidenum">
              <a:rPr lang="he-IL" sz="1800" kern="0">
                <a:solidFill>
                  <a:sysClr val="windowText" lastClr="000000"/>
                </a:solidFill>
              </a:rPr>
              <a:pPr>
                <a:defRPr/>
              </a:pPr>
              <a:t>3</a:t>
            </a:fld>
            <a:endParaRPr lang="en-US" sz="1800" kern="0" dirty="0">
              <a:solidFill>
                <a:sysClr val="windowText" lastClr="000000"/>
              </a:solidFill>
            </a:endParaRPr>
          </a:p>
        </p:txBody>
      </p:sp>
    </p:spTree>
    <p:extLst>
      <p:ext uri="{BB962C8B-B14F-4D97-AF65-F5344CB8AC3E}">
        <p14:creationId xmlns:p14="http://schemas.microsoft.com/office/powerpoint/2010/main" val="51185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Expressivist Argument has not, and probably will not, impact the growing prevalence of prenatal testing </a:t>
            </a:r>
            <a:endParaRPr lang="he-IL" dirty="0"/>
          </a:p>
        </p:txBody>
      </p:sp>
      <p:sp>
        <p:nvSpPr>
          <p:cNvPr id="3" name="Content Placeholder 2"/>
          <p:cNvSpPr>
            <a:spLocks noGrp="1"/>
          </p:cNvSpPr>
          <p:nvPr>
            <p:ph idx="1"/>
          </p:nvPr>
        </p:nvSpPr>
        <p:spPr/>
        <p:txBody>
          <a:bodyPr/>
          <a:lstStyle/>
          <a:p>
            <a:pPr marL="0" indent="0">
              <a:buNone/>
            </a:pPr>
            <a:endParaRPr lang="en-US" dirty="0"/>
          </a:p>
          <a:p>
            <a:pPr marL="0" indent="0">
              <a:buNone/>
            </a:pPr>
            <a:r>
              <a:rPr lang="en-US" altLang="he-IL" dirty="0"/>
              <a:t>'The message at the heart of widespread selective abortion on the basis of prenatal diagnosis is the greatest insult: some of us are </a:t>
            </a:r>
            <a:r>
              <a:rPr lang="en-US" altLang="he-IL" dirty="0">
                <a:latin typeface="Arial" panose="020B0604020202020204" pitchFamily="34" charset="0"/>
              </a:rPr>
              <a:t>‘‘</a:t>
            </a:r>
            <a:r>
              <a:rPr lang="en-US" altLang="he-IL" dirty="0"/>
              <a:t>too flawed</a:t>
            </a:r>
            <a:r>
              <a:rPr lang="en-US" altLang="he-IL" dirty="0">
                <a:latin typeface="Arial" panose="020B0604020202020204" pitchFamily="34" charset="0"/>
              </a:rPr>
              <a:t>’’</a:t>
            </a:r>
            <a:r>
              <a:rPr lang="en-US" altLang="he-IL" dirty="0"/>
              <a:t> in our very DNA to exist; we are unworthy of being born</a:t>
            </a:r>
            <a:r>
              <a:rPr lang="en-US" altLang="he-IL" dirty="0">
                <a:latin typeface="Arial" panose="020B0604020202020204" pitchFamily="34" charset="0"/>
              </a:rPr>
              <a:t>’</a:t>
            </a:r>
            <a:r>
              <a:rPr lang="en-US" altLang="he-IL" dirty="0"/>
              <a:t> </a:t>
            </a:r>
          </a:p>
          <a:p>
            <a:pPr marL="0" indent="0">
              <a:buNone/>
            </a:pPr>
            <a:r>
              <a:rPr lang="en-US" altLang="he-IL" dirty="0"/>
              <a:t>(Disability critic Marsha Saxton, 1997: 331).</a:t>
            </a:r>
          </a:p>
          <a:p>
            <a:pPr marL="0" indent="0">
              <a:buNone/>
            </a:pPr>
            <a:endParaRPr lang="he-IL" dirty="0"/>
          </a:p>
        </p:txBody>
      </p:sp>
    </p:spTree>
    <p:extLst>
      <p:ext uri="{BB962C8B-B14F-4D97-AF65-F5344CB8AC3E}">
        <p14:creationId xmlns:p14="http://schemas.microsoft.com/office/powerpoint/2010/main" val="4004886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fld id="{3B218964-6623-4857-8650-71F6A48B29E2}" type="slidenum">
              <a:rPr lang="he-IL" sz="1800" kern="0">
                <a:solidFill>
                  <a:sysClr val="windowText" lastClr="000000"/>
                </a:solidFill>
              </a:rPr>
              <a:pPr>
                <a:defRPr/>
              </a:pPr>
              <a:t>5</a:t>
            </a:fld>
            <a:endParaRPr lang="en-US" sz="1800" kern="0">
              <a:solidFill>
                <a:sysClr val="windowText" lastClr="000000"/>
              </a:solidFill>
            </a:endParaRPr>
          </a:p>
        </p:txBody>
      </p:sp>
      <p:sp>
        <p:nvSpPr>
          <p:cNvPr id="67586" name="Rectangle 2"/>
          <p:cNvSpPr>
            <a:spLocks noGrp="1" noChangeArrowheads="1"/>
          </p:cNvSpPr>
          <p:nvPr>
            <p:ph type="title" idx="4294967295"/>
          </p:nvPr>
        </p:nvSpPr>
        <p:spPr>
          <a:xfrm>
            <a:off x="1940719" y="238126"/>
            <a:ext cx="8229600" cy="706437"/>
          </a:xfrm>
        </p:spPr>
        <p:txBody>
          <a:bodyPr/>
          <a:lstStyle/>
          <a:p>
            <a:pPr eaLnBrk="1" hangingPunct="1"/>
            <a:r>
              <a:rPr lang="en-US" sz="3200" b="1" dirty="0"/>
              <a:t>Early 1990’s CAMPAIGN FOR DOWN SYNDROME</a:t>
            </a:r>
          </a:p>
        </p:txBody>
      </p:sp>
      <p:sp>
        <p:nvSpPr>
          <p:cNvPr id="67587" name="Rectangle 3"/>
          <p:cNvSpPr>
            <a:spLocks noGrp="1" noChangeArrowheads="1"/>
          </p:cNvSpPr>
          <p:nvPr>
            <p:ph type="body" idx="4294967295"/>
          </p:nvPr>
        </p:nvSpPr>
        <p:spPr>
          <a:xfrm>
            <a:off x="8148638" y="1412875"/>
            <a:ext cx="4043362" cy="4713288"/>
          </a:xfrm>
        </p:spPr>
        <p:txBody>
          <a:bodyPr/>
          <a:lstStyle/>
          <a:p>
            <a:pPr algn="ctr" rtl="0" eaLnBrk="1" hangingPunct="1">
              <a:buFontTx/>
              <a:buNone/>
            </a:pPr>
            <a:endParaRPr lang="en-US" b="1"/>
          </a:p>
          <a:p>
            <a:pPr algn="ctr" rtl="0" eaLnBrk="1" hangingPunct="1">
              <a:buFontTx/>
              <a:buNone/>
            </a:pPr>
            <a:endParaRPr lang="en-US" b="1"/>
          </a:p>
          <a:p>
            <a:pPr algn="ctr" rtl="0" eaLnBrk="1" hangingPunct="1">
              <a:buFontTx/>
              <a:buNone/>
            </a:pPr>
            <a:endParaRPr lang="en-US"/>
          </a:p>
        </p:txBody>
      </p:sp>
      <p:pic>
        <p:nvPicPr>
          <p:cNvPr id="67588" name="BLOGGER_PHOTO_ID_5123951339589355090" descr="CDS3"/>
          <p:cNvPicPr>
            <a:picLocks noChangeAspect="1" noChangeArrowheads="1"/>
          </p:cNvPicPr>
          <p:nvPr/>
        </p:nvPicPr>
        <p:blipFill>
          <a:blip r:embed="rId2"/>
          <a:srcRect/>
          <a:stretch>
            <a:fillRect/>
          </a:stretch>
        </p:blipFill>
        <p:spPr bwMode="auto">
          <a:xfrm>
            <a:off x="544917" y="981076"/>
            <a:ext cx="4106863" cy="5256213"/>
          </a:xfrm>
          <a:prstGeom prst="rect">
            <a:avLst/>
          </a:prstGeom>
          <a:noFill/>
          <a:ln w="9525">
            <a:noFill/>
            <a:miter lim="800000"/>
            <a:headEnd/>
            <a:tailEnd/>
          </a:ln>
        </p:spPr>
      </p:pic>
      <p:sp>
        <p:nvSpPr>
          <p:cNvPr id="67589" name="Rectangle 5"/>
          <p:cNvSpPr>
            <a:spLocks noChangeArrowheads="1"/>
          </p:cNvSpPr>
          <p:nvPr/>
        </p:nvSpPr>
        <p:spPr bwMode="auto">
          <a:xfrm>
            <a:off x="4743993" y="751057"/>
            <a:ext cx="7313688" cy="6186309"/>
          </a:xfrm>
          <a:prstGeom prst="rect">
            <a:avLst/>
          </a:prstGeom>
          <a:noFill/>
          <a:ln w="9525">
            <a:noFill/>
            <a:miter lim="800000"/>
            <a:headEnd/>
            <a:tailEnd/>
          </a:ln>
        </p:spPr>
        <p:txBody>
          <a:bodyPr wrap="square" anchor="ctr">
            <a:spAutoFit/>
          </a:bodyPr>
          <a:lstStyle/>
          <a:p>
            <a:r>
              <a:rPr lang="en-US" sz="2400" kern="0" dirty="0">
                <a:solidFill>
                  <a:sysClr val="windowText" lastClr="000000"/>
                </a:solidFill>
              </a:rPr>
              <a:t>“Statistics show that over 90% of pregnancies are terminated if the fetus has been diagnosed with Down syndrome. </a:t>
            </a:r>
            <a:r>
              <a:rPr lang="en-US" sz="2400" kern="0" dirty="0">
                <a:solidFill>
                  <a:srgbClr val="FF0000"/>
                </a:solidFill>
              </a:rPr>
              <a:t>Many health professionals like to describe all the possible medical problems children with Down syndrome might encounter without mentioning any of the positive aspects, such as: how a child with Down syndrome might lead a healthy, rewarding and rich life, often times not that much different than a child who does not have Down syndrome. </a:t>
            </a:r>
            <a:br>
              <a:rPr lang="en-US" sz="2400" kern="0" dirty="0">
                <a:solidFill>
                  <a:sysClr val="windowText" lastClr="000000"/>
                </a:solidFill>
              </a:rPr>
            </a:br>
            <a:endParaRPr lang="en-US" sz="2400" kern="0" dirty="0">
              <a:solidFill>
                <a:sysClr val="windowText" lastClr="000000"/>
              </a:solidFill>
            </a:endParaRPr>
          </a:p>
          <a:p>
            <a:r>
              <a:rPr lang="en-US" sz="2400" kern="0" dirty="0">
                <a:solidFill>
                  <a:sysClr val="windowText" lastClr="000000"/>
                </a:solidFill>
              </a:rPr>
              <a:t>So, why, and by whom, has it been decided that all pregnant women should be offered screening aimed to detect, and prevent Down syndrome? And why are these tests offered without appropriate counseling, and complete and balanced information?”</a:t>
            </a:r>
            <a:br>
              <a:rPr lang="en-US" kern="0" dirty="0">
                <a:solidFill>
                  <a:sysClr val="windowText" lastClr="000000"/>
                </a:solidFill>
              </a:rPr>
            </a:br>
            <a:br>
              <a:rPr lang="en-US" kern="0" dirty="0">
                <a:solidFill>
                  <a:sysClr val="windowText" lastClr="000000"/>
                </a:solidFill>
              </a:rPr>
            </a:br>
            <a:endParaRPr lang="en-US" kern="0" dirty="0">
              <a:solidFill>
                <a:sysClr val="windowText" lastClr="000000"/>
              </a:solidFill>
            </a:endParaRPr>
          </a:p>
        </p:txBody>
      </p:sp>
      <p:pic>
        <p:nvPicPr>
          <p:cNvPr id="67590" name="Picture 4" descr="http://www.biosci.utexas.edu/mgm/about/contact/_borders/dna3.gif"/>
          <p:cNvPicPr>
            <a:picLocks noChangeAspect="1" noChangeArrowheads="1"/>
          </p:cNvPicPr>
          <p:nvPr/>
        </p:nvPicPr>
        <p:blipFill>
          <a:blip r:embed="rId3" r:link="rId4">
            <a:clrChange>
              <a:clrFrom>
                <a:srgbClr val="FFFFFF"/>
              </a:clrFrom>
              <a:clrTo>
                <a:srgbClr val="FFFFFF">
                  <a:alpha val="0"/>
                </a:srgbClr>
              </a:clrTo>
            </a:clrChange>
          </a:blip>
          <a:srcRect/>
          <a:stretch>
            <a:fillRect/>
          </a:stretch>
        </p:blipFill>
        <p:spPr bwMode="auto">
          <a:xfrm rot="-5400000">
            <a:off x="-2950102" y="3209804"/>
            <a:ext cx="6553200" cy="252412"/>
          </a:xfrm>
          <a:prstGeom prst="rect">
            <a:avLst/>
          </a:prstGeom>
          <a:noFill/>
          <a:ln w="9525">
            <a:noFill/>
            <a:miter lim="800000"/>
            <a:headEnd/>
            <a:tailEnd/>
          </a:ln>
        </p:spPr>
      </p:pic>
    </p:spTree>
    <p:extLst>
      <p:ext uri="{BB962C8B-B14F-4D97-AF65-F5344CB8AC3E}">
        <p14:creationId xmlns:p14="http://schemas.microsoft.com/office/powerpoint/2010/main" val="8996683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Grp="1" noChangeArrowheads="1"/>
          </p:cNvSpPr>
          <p:nvPr>
            <p:ph type="body" idx="1"/>
          </p:nvPr>
        </p:nvSpPr>
        <p:spPr>
          <a:xfrm>
            <a:off x="553249" y="260350"/>
            <a:ext cx="11318583" cy="6408738"/>
          </a:xfrm>
        </p:spPr>
        <p:txBody>
          <a:bodyPr/>
          <a:lstStyle/>
          <a:p>
            <a:pPr algn="l" rtl="0" eaLnBrk="1" hangingPunct="1">
              <a:lnSpc>
                <a:spcPct val="80000"/>
              </a:lnSpc>
              <a:buFontTx/>
              <a:buNone/>
            </a:pPr>
            <a:r>
              <a:rPr lang="en-US" sz="2000" dirty="0">
                <a:solidFill>
                  <a:schemeClr val="accent2"/>
                </a:solidFill>
              </a:rPr>
              <a:t>The DS Association POSITION STATEMENT ON PRENATAL TESTING and EUGENICS</a:t>
            </a:r>
          </a:p>
          <a:p>
            <a:pPr algn="l" rtl="0" eaLnBrk="1" hangingPunct="1">
              <a:lnSpc>
                <a:spcPct val="80000"/>
              </a:lnSpc>
              <a:buFontTx/>
              <a:buNone/>
            </a:pPr>
            <a:endParaRPr lang="en-US" sz="2000" dirty="0">
              <a:solidFill>
                <a:schemeClr val="accent2"/>
              </a:solidFill>
            </a:endParaRPr>
          </a:p>
          <a:p>
            <a:pPr algn="l" rtl="0" eaLnBrk="1" hangingPunct="1">
              <a:lnSpc>
                <a:spcPct val="80000"/>
              </a:lnSpc>
              <a:buFontTx/>
              <a:buNone/>
            </a:pPr>
            <a:r>
              <a:rPr lang="en-US" sz="2000" dirty="0">
                <a:solidFill>
                  <a:schemeClr val="accent2"/>
                </a:solidFill>
              </a:rPr>
              <a:t>1. Disability groups should prepare packets of up-to-date information to be offered to all parents who learn that their fetus has a disabling condition. These packets should contain</a:t>
            </a:r>
            <a:r>
              <a:rPr lang="he-IL" sz="2000" dirty="0">
                <a:solidFill>
                  <a:schemeClr val="accent2"/>
                </a:solidFill>
              </a:rPr>
              <a:t>: </a:t>
            </a:r>
            <a:endParaRPr lang="en-US" sz="2000" dirty="0">
              <a:solidFill>
                <a:schemeClr val="accent2"/>
              </a:solidFill>
            </a:endParaRPr>
          </a:p>
          <a:p>
            <a:pPr algn="l" rtl="0" eaLnBrk="1" hangingPunct="1">
              <a:lnSpc>
                <a:spcPct val="80000"/>
              </a:lnSpc>
              <a:buFontTx/>
              <a:buNone/>
            </a:pPr>
            <a:r>
              <a:rPr lang="en-US" sz="2000" dirty="0">
                <a:solidFill>
                  <a:schemeClr val="accent2"/>
                </a:solidFill>
              </a:rPr>
              <a:t>a. Information that seeks to dispel common misconceptions about disability and present disability from the perspective of a person with a disability</a:t>
            </a:r>
            <a:r>
              <a:rPr lang="he-IL" sz="2000" dirty="0">
                <a:solidFill>
                  <a:schemeClr val="accent2"/>
                </a:solidFill>
              </a:rPr>
              <a:t>; </a:t>
            </a:r>
            <a:endParaRPr lang="en-US" sz="2000" dirty="0">
              <a:solidFill>
                <a:schemeClr val="accent2"/>
              </a:solidFill>
            </a:endParaRPr>
          </a:p>
          <a:p>
            <a:pPr algn="l" rtl="0" eaLnBrk="1" hangingPunct="1">
              <a:lnSpc>
                <a:spcPct val="80000"/>
              </a:lnSpc>
              <a:buFontTx/>
              <a:buNone/>
            </a:pPr>
            <a:r>
              <a:rPr lang="en-US" sz="2000" dirty="0">
                <a:solidFill>
                  <a:schemeClr val="accent2"/>
                </a:solidFill>
              </a:rPr>
              <a:t>b. Information on community-based services for children with disabilities and their families as well as on financial assistance programs</a:t>
            </a:r>
            <a:r>
              <a:rPr lang="he-IL" sz="2000" dirty="0">
                <a:solidFill>
                  <a:schemeClr val="accent2"/>
                </a:solidFill>
              </a:rPr>
              <a:t>; </a:t>
            </a:r>
            <a:endParaRPr lang="en-US" sz="2000" dirty="0">
              <a:solidFill>
                <a:schemeClr val="accent2"/>
              </a:solidFill>
            </a:endParaRPr>
          </a:p>
          <a:p>
            <a:pPr algn="l" rtl="0" eaLnBrk="1" hangingPunct="1">
              <a:lnSpc>
                <a:spcPct val="80000"/>
              </a:lnSpc>
              <a:buFontTx/>
              <a:buNone/>
            </a:pPr>
            <a:r>
              <a:rPr lang="en-US" sz="2000" dirty="0">
                <a:solidFill>
                  <a:schemeClr val="accent2"/>
                </a:solidFill>
              </a:rPr>
              <a:t>c. Materials on special needs adoption; and</a:t>
            </a:r>
            <a:r>
              <a:rPr lang="he-IL" sz="2000" dirty="0">
                <a:solidFill>
                  <a:schemeClr val="accent2"/>
                </a:solidFill>
              </a:rPr>
              <a:t> </a:t>
            </a:r>
            <a:endParaRPr lang="en-US" sz="2000" dirty="0">
              <a:solidFill>
                <a:schemeClr val="accent2"/>
              </a:solidFill>
            </a:endParaRPr>
          </a:p>
          <a:p>
            <a:pPr algn="l" rtl="0" eaLnBrk="1" hangingPunct="1">
              <a:lnSpc>
                <a:spcPct val="80000"/>
              </a:lnSpc>
              <a:buFontTx/>
              <a:buNone/>
            </a:pPr>
            <a:r>
              <a:rPr lang="en-US" sz="2000" dirty="0">
                <a:solidFill>
                  <a:schemeClr val="accent2"/>
                </a:solidFill>
              </a:rPr>
              <a:t>d. A summary of major laws protecting the civil rights of persons with disabilities. People with disabilities and parents of people with disabilities should be available to talk with future parents</a:t>
            </a:r>
            <a:r>
              <a:rPr lang="he-IL" sz="2000" dirty="0">
                <a:solidFill>
                  <a:schemeClr val="accent2"/>
                </a:solidFill>
              </a:rPr>
              <a:t>. </a:t>
            </a:r>
            <a:endParaRPr lang="en-US" sz="2000" dirty="0">
              <a:solidFill>
                <a:schemeClr val="accent2"/>
              </a:solidFill>
            </a:endParaRPr>
          </a:p>
          <a:p>
            <a:pPr algn="l" rtl="0" eaLnBrk="1" hangingPunct="1">
              <a:lnSpc>
                <a:spcPct val="80000"/>
              </a:lnSpc>
              <a:buFontTx/>
              <a:buNone/>
            </a:pPr>
            <a:r>
              <a:rPr lang="en-US" sz="2000" dirty="0">
                <a:solidFill>
                  <a:schemeClr val="accent2"/>
                </a:solidFill>
              </a:rPr>
              <a:t>2. All medical students should be required to take at least one course in political and social issues of disability and all practicing physicians should be required to take such a course as part of their continuing education requirements. All genetic counselors, as a part of their specialized training, must participate in an activity that will give them contact with persons with disabilities in non-medical settings</a:t>
            </a:r>
            <a:r>
              <a:rPr lang="he-IL" sz="2000" dirty="0">
                <a:solidFill>
                  <a:schemeClr val="accent2"/>
                </a:solidFill>
              </a:rPr>
              <a:t>. </a:t>
            </a:r>
            <a:endParaRPr lang="en-US" sz="2000" dirty="0">
              <a:solidFill>
                <a:schemeClr val="accent2"/>
              </a:solidFill>
            </a:endParaRPr>
          </a:p>
          <a:p>
            <a:pPr algn="l" rtl="0" eaLnBrk="1" hangingPunct="1">
              <a:lnSpc>
                <a:spcPct val="80000"/>
              </a:lnSpc>
              <a:buFontTx/>
              <a:buNone/>
            </a:pPr>
            <a:r>
              <a:rPr lang="en-US" sz="2000" dirty="0">
                <a:solidFill>
                  <a:schemeClr val="accent2"/>
                </a:solidFill>
              </a:rPr>
              <a:t>3. Family strengthening initiatives such as parental leave, part-time and flextime work, expanded child care alternatives, comprehensive health care programs and programs assisting low income families must be supported. Parenting a child with a disability will become a more viable option for more people if society provides more supports for parents in general.</a:t>
            </a:r>
          </a:p>
          <a:p>
            <a:pPr algn="l" rtl="0" eaLnBrk="1" hangingPunct="1">
              <a:lnSpc>
                <a:spcPct val="80000"/>
              </a:lnSpc>
              <a:buFontTx/>
              <a:buNone/>
            </a:pPr>
            <a:endParaRPr lang="en-US" sz="1600" dirty="0">
              <a:solidFill>
                <a:schemeClr val="accent2"/>
              </a:solidFill>
            </a:endParaRPr>
          </a:p>
          <a:p>
            <a:pPr algn="l" rtl="0" eaLnBrk="1" hangingPunct="1">
              <a:lnSpc>
                <a:spcPct val="80000"/>
              </a:lnSpc>
              <a:buFontTx/>
              <a:buNone/>
            </a:pPr>
            <a:r>
              <a:rPr lang="en-US" sz="1600" dirty="0">
                <a:solidFill>
                  <a:schemeClr val="accent2"/>
                </a:solidFill>
              </a:rPr>
              <a:t>1994</a:t>
            </a:r>
          </a:p>
          <a:p>
            <a:pPr algn="l" rtl="0" eaLnBrk="1" hangingPunct="1">
              <a:lnSpc>
                <a:spcPct val="80000"/>
              </a:lnSpc>
              <a:buFontTx/>
              <a:buNone/>
            </a:pPr>
            <a:endParaRPr lang="en-US" sz="1600" dirty="0">
              <a:solidFill>
                <a:schemeClr val="accent2"/>
              </a:solidFill>
            </a:endParaRPr>
          </a:p>
        </p:txBody>
      </p:sp>
      <p:sp>
        <p:nvSpPr>
          <p:cNvPr id="70660" name="Slide Number Placeholder 3"/>
          <p:cNvSpPr>
            <a:spLocks noGrp="1"/>
          </p:cNvSpPr>
          <p:nvPr>
            <p:ph type="sldNum" sz="quarter" idx="12"/>
          </p:nvPr>
        </p:nvSpPr>
        <p:spPr>
          <a:noFill/>
        </p:spPr>
        <p:txBody>
          <a:bodyPr/>
          <a:lstStyle/>
          <a:p>
            <a:fld id="{3000EF4A-B777-45B8-BA2B-ACB7C7A6D30E}" type="slidenum">
              <a:rPr lang="he-IL" sz="1800" kern="0">
                <a:solidFill>
                  <a:sysClr val="windowText" lastClr="000000"/>
                </a:solidFill>
              </a:rPr>
              <a:pPr/>
              <a:t>6</a:t>
            </a:fld>
            <a:endParaRPr lang="en-US" sz="1800" kern="0">
              <a:solidFill>
                <a:sysClr val="windowText" lastClr="000000"/>
              </a:solidFill>
            </a:endParaRPr>
          </a:p>
        </p:txBody>
      </p:sp>
      <p:sp>
        <p:nvSpPr>
          <p:cNvPr id="2" name="Title 1"/>
          <p:cNvSpPr>
            <a:spLocks noGrp="1"/>
          </p:cNvSpPr>
          <p:nvPr>
            <p:ph type="title"/>
          </p:nvPr>
        </p:nvSpPr>
        <p:spPr/>
        <p:txBody>
          <a:bodyPr/>
          <a:lstStyle/>
          <a:p>
            <a:endParaRPr lang="he-IL" dirty="0"/>
          </a:p>
        </p:txBody>
      </p:sp>
    </p:spTree>
    <p:extLst>
      <p:ext uri="{BB962C8B-B14F-4D97-AF65-F5344CB8AC3E}">
        <p14:creationId xmlns:p14="http://schemas.microsoft.com/office/powerpoint/2010/main" val="2738740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e-IL"/>
          </a:p>
        </p:txBody>
      </p:sp>
      <p:sp>
        <p:nvSpPr>
          <p:cNvPr id="3" name="Content Placeholder 2"/>
          <p:cNvSpPr>
            <a:spLocks noGrp="1"/>
          </p:cNvSpPr>
          <p:nvPr>
            <p:ph idx="1"/>
          </p:nvPr>
        </p:nvSpPr>
        <p:spPr/>
        <p:txBody>
          <a:bodyPr/>
          <a:lstStyle/>
          <a:p>
            <a:endParaRPr lang="he-IL" dirty="0"/>
          </a:p>
        </p:txBody>
      </p:sp>
      <p:pic>
        <p:nvPicPr>
          <p:cNvPr id="4" name="Picture 3"/>
          <p:cNvPicPr>
            <a:picLocks noChangeAspect="1"/>
          </p:cNvPicPr>
          <p:nvPr/>
        </p:nvPicPr>
        <p:blipFill>
          <a:blip r:embed="rId2"/>
          <a:stretch>
            <a:fillRect/>
          </a:stretch>
        </p:blipFill>
        <p:spPr>
          <a:xfrm>
            <a:off x="115262" y="404982"/>
            <a:ext cx="7384356" cy="3429000"/>
          </a:xfrm>
          <a:prstGeom prst="rect">
            <a:avLst/>
          </a:prstGeom>
        </p:spPr>
      </p:pic>
      <p:sp>
        <p:nvSpPr>
          <p:cNvPr id="5" name="Rectangle 4"/>
          <p:cNvSpPr/>
          <p:nvPr/>
        </p:nvSpPr>
        <p:spPr>
          <a:xfrm>
            <a:off x="522514" y="3833982"/>
            <a:ext cx="10662449" cy="1938992"/>
          </a:xfrm>
          <a:prstGeom prst="rect">
            <a:avLst/>
          </a:prstGeom>
        </p:spPr>
        <p:txBody>
          <a:bodyPr wrap="square">
            <a:spAutoFit/>
          </a:bodyPr>
          <a:lstStyle/>
          <a:p>
            <a:r>
              <a:rPr lang="en-US" sz="2400" b="1" dirty="0"/>
              <a:t>The Disability Critique, 2</a:t>
            </a:r>
            <a:r>
              <a:rPr lang="en-US" sz="2400" b="1" baseline="30000" dirty="0"/>
              <a:t>nd</a:t>
            </a:r>
            <a:r>
              <a:rPr lang="en-US" sz="2400" b="1" dirty="0"/>
              <a:t> Round</a:t>
            </a:r>
          </a:p>
          <a:p>
            <a:endParaRPr lang="en-US" sz="2400" dirty="0"/>
          </a:p>
          <a:p>
            <a:r>
              <a:rPr lang="en-US" sz="2400" dirty="0"/>
              <a:t>2016 - UK Down’s syndrome advocates launched a new campaign after the UK National Screening Council released its decision to recommend the implementation of non-invasive prenatal testing (NIPT) </a:t>
            </a:r>
            <a:endParaRPr lang="he-IL" sz="2400" dirty="0"/>
          </a:p>
        </p:txBody>
      </p:sp>
      <p:pic>
        <p:nvPicPr>
          <p:cNvPr id="6" name="Picture 5"/>
          <p:cNvPicPr>
            <a:picLocks noChangeAspect="1"/>
          </p:cNvPicPr>
          <p:nvPr/>
        </p:nvPicPr>
        <p:blipFill>
          <a:blip r:embed="rId3"/>
          <a:stretch>
            <a:fillRect/>
          </a:stretch>
        </p:blipFill>
        <p:spPr>
          <a:xfrm>
            <a:off x="6854158" y="365125"/>
            <a:ext cx="4756417" cy="3277107"/>
          </a:xfrm>
          <a:prstGeom prst="rect">
            <a:avLst/>
          </a:prstGeom>
        </p:spPr>
      </p:pic>
    </p:spTree>
    <p:extLst>
      <p:ext uri="{BB962C8B-B14F-4D97-AF65-F5344CB8AC3E}">
        <p14:creationId xmlns:p14="http://schemas.microsoft.com/office/powerpoint/2010/main" val="1457985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30732" y="43648"/>
            <a:ext cx="10208768" cy="5634853"/>
          </a:xfrm>
          <a:prstGeom prst="rect">
            <a:avLst/>
          </a:prstGeom>
        </p:spPr>
      </p:pic>
      <p:sp>
        <p:nvSpPr>
          <p:cNvPr id="2" name="TextBox 1"/>
          <p:cNvSpPr txBox="1"/>
          <p:nvPr/>
        </p:nvSpPr>
        <p:spPr>
          <a:xfrm>
            <a:off x="1598279" y="5870602"/>
            <a:ext cx="9251576" cy="646331"/>
          </a:xfrm>
          <a:prstGeom prst="rect">
            <a:avLst/>
          </a:prstGeom>
          <a:noFill/>
        </p:spPr>
        <p:txBody>
          <a:bodyPr wrap="square" rtlCol="1">
            <a:spAutoFit/>
          </a:bodyPr>
          <a:lstStyle/>
          <a:p>
            <a:r>
              <a:rPr lang="en-US" sz="3600" dirty="0"/>
              <a:t>The Return of the Expressivist Argument? </a:t>
            </a:r>
            <a:endParaRPr lang="he-IL" sz="3600" dirty="0"/>
          </a:p>
        </p:txBody>
      </p:sp>
    </p:spTree>
    <p:extLst>
      <p:ext uri="{BB962C8B-B14F-4D97-AF65-F5344CB8AC3E}">
        <p14:creationId xmlns:p14="http://schemas.microsoft.com/office/powerpoint/2010/main" val="4058462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br>
            <a:r>
              <a:rPr lang="en-US" b="1" dirty="0" err="1"/>
              <a:t>NIPT</a:t>
            </a:r>
            <a:r>
              <a:rPr lang="en-US" b="1" dirty="0"/>
              <a:t> regulations and guidelines in Germany</a:t>
            </a:r>
            <a:endParaRPr lang="he-IL" dirty="0"/>
          </a:p>
        </p:txBody>
      </p:sp>
      <p:sp>
        <p:nvSpPr>
          <p:cNvPr id="3" name="Content Placeholder 2"/>
          <p:cNvSpPr>
            <a:spLocks noGrp="1"/>
          </p:cNvSpPr>
          <p:nvPr>
            <p:ph idx="1"/>
          </p:nvPr>
        </p:nvSpPr>
        <p:spPr>
          <a:xfrm>
            <a:off x="838200" y="1825624"/>
            <a:ext cx="10515600" cy="4714875"/>
          </a:xfrm>
        </p:spPr>
        <p:txBody>
          <a:bodyPr>
            <a:normAutofit fontScale="85000" lnSpcReduction="20000"/>
          </a:bodyPr>
          <a:lstStyle/>
          <a:p>
            <a:pPr marL="0" indent="0">
              <a:buNone/>
            </a:pPr>
            <a:r>
              <a:rPr lang="en-US" dirty="0"/>
              <a:t>Pregnant women should:</a:t>
            </a:r>
          </a:p>
          <a:p>
            <a:pPr marL="0" indent="0">
              <a:buNone/>
            </a:pPr>
            <a:r>
              <a:rPr lang="en-US" dirty="0"/>
              <a:t>-- receive comprehensive information from a qualified physician as per the Genetic Diagnosis Act (</a:t>
            </a:r>
            <a:r>
              <a:rPr lang="en-US" dirty="0" err="1"/>
              <a:t>GenDG</a:t>
            </a:r>
            <a:r>
              <a:rPr lang="en-US" dirty="0"/>
              <a:t>) as well as the Genetic Diagnostics Commission guidelines, and undergo non-directive counselling</a:t>
            </a:r>
          </a:p>
          <a:p>
            <a:pPr marL="0" indent="0">
              <a:buNone/>
            </a:pPr>
            <a:br>
              <a:rPr lang="en-US" dirty="0"/>
            </a:br>
            <a:r>
              <a:rPr lang="en-US" dirty="0"/>
              <a:t>--- be in the 10th week of pregnancy (Gestational Week 9+0) or later.</a:t>
            </a:r>
            <a:br>
              <a:rPr lang="en-US" dirty="0"/>
            </a:br>
            <a:br>
              <a:rPr lang="en-US" dirty="0"/>
            </a:br>
            <a:r>
              <a:rPr lang="en-US" dirty="0"/>
              <a:t>--- exhibit one of the following indications for performing </a:t>
            </a:r>
            <a:r>
              <a:rPr lang="en-US" dirty="0" err="1"/>
              <a:t>NIPT</a:t>
            </a:r>
            <a:r>
              <a:rPr lang="en-US" dirty="0"/>
              <a:t>:</a:t>
            </a:r>
            <a:br>
              <a:rPr lang="en-US" dirty="0"/>
            </a:br>
            <a:br>
              <a:rPr lang="en-US" dirty="0"/>
            </a:br>
            <a:r>
              <a:rPr lang="en-US" dirty="0"/>
              <a:t>    *Advanced age (35 years or older)</a:t>
            </a:r>
            <a:br>
              <a:rPr lang="en-US" dirty="0"/>
            </a:br>
            <a:r>
              <a:rPr lang="en-US" dirty="0"/>
              <a:t>    *Fetal ultrasound findings indicating an increased risk of trisomy 13, 18 or 21</a:t>
            </a:r>
            <a:br>
              <a:rPr lang="en-US" dirty="0"/>
            </a:br>
            <a:r>
              <a:rPr lang="en-US" dirty="0"/>
              <a:t>    *Suspicious serum markers for trisomy 13, 18, or 21</a:t>
            </a:r>
            <a:br>
              <a:rPr lang="en-US" dirty="0"/>
            </a:br>
            <a:r>
              <a:rPr lang="en-US" dirty="0"/>
              <a:t>    *Trisomy 13, 18 or 21 in family history or in a previous pregnancy</a:t>
            </a:r>
            <a:br>
              <a:rPr lang="en-US" dirty="0"/>
            </a:br>
            <a:r>
              <a:rPr lang="en-US" dirty="0"/>
              <a:t>    *Other medical reasons (joint decision between doctor and patient)</a:t>
            </a:r>
            <a:br>
              <a:rPr lang="en-US" dirty="0"/>
            </a:br>
            <a:endParaRPr lang="he-IL" dirty="0"/>
          </a:p>
        </p:txBody>
      </p:sp>
    </p:spTree>
    <p:extLst>
      <p:ext uri="{BB962C8B-B14F-4D97-AF65-F5344CB8AC3E}">
        <p14:creationId xmlns:p14="http://schemas.microsoft.com/office/powerpoint/2010/main" val="38876771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he-IL"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he-IL"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עיצוב ברירת מחדל">
  <a:themeElements>
    <a:clrScheme name="עיצוב ברירת מחדל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עיצוב ברירת מחדל">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עיצוב ברירת מחדל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עיצוב ברירת מחדל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עיצוב ברירת מחדל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עיצוב ברירת מחדל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עיצוב ברירת מחדל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עיצוב ברירת מחדל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עיצוב ברירת מחדל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עיצוב ברירת מחדל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עיצוב ברירת מחדל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עיצוב ברירת מחדל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עיצוב ברירת מחדל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עיצוב ברירת מחדל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עיצוב ברירת מחדל">
  <a:themeElements>
    <a:clrScheme name="עיצוב ברירת מחדל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עיצוב ברירת מחדל">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עיצוב ברירת מחדל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עיצוב ברירת מחדל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עיצוב ברירת מחדל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עיצוב ברירת מחדל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עיצוב ברירת מחדל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עיצוב ברירת מחדל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עיצוב ברירת מחדל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עיצוב ברירת מחדל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עיצוב ברירת מחדל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עיצוב ברירת מחדל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עיצוב ברירת מחדל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עיצוב ברירת מחדל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3427</TotalTime>
  <Words>1271</Words>
  <Application>Microsoft Office PowerPoint</Application>
  <PresentationFormat>Widescreen</PresentationFormat>
  <Paragraphs>110</Paragraphs>
  <Slides>22</Slides>
  <Notes>0</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22</vt:i4>
      </vt:variant>
    </vt:vector>
  </HeadingPairs>
  <TitlesOfParts>
    <vt:vector size="32" baseType="lpstr">
      <vt:lpstr>Arial</vt:lpstr>
      <vt:lpstr>Calibri</vt:lpstr>
      <vt:lpstr>Calibri Light</vt:lpstr>
      <vt:lpstr>Tahoma</vt:lpstr>
      <vt:lpstr>Times New Roman</vt:lpstr>
      <vt:lpstr>Wingdings</vt:lpstr>
      <vt:lpstr>Office Theme</vt:lpstr>
      <vt:lpstr>3_Blends</vt:lpstr>
      <vt:lpstr>1_עיצוב ברירת מחדל</vt:lpstr>
      <vt:lpstr>עיצוב ברירת מחדל</vt:lpstr>
      <vt:lpstr>Prenatal diagnosis and disability rights:  plus ça change, plus c'est la même chose?  Prof. Aviad Raz,  Dept. of Sociology and Anthropology Ben-Gurion University, Israel</vt:lpstr>
      <vt:lpstr>Making Use of The Disability Perspective</vt:lpstr>
      <vt:lpstr>A Brief History </vt:lpstr>
      <vt:lpstr>The Expressivist Argument has not, and probably will not, impact the growing prevalence of prenatal testing </vt:lpstr>
      <vt:lpstr>Early 1990’s CAMPAIGN FOR DOWN SYNDROME</vt:lpstr>
      <vt:lpstr>PowerPoint Presentation</vt:lpstr>
      <vt:lpstr>PowerPoint Presentation</vt:lpstr>
      <vt:lpstr>PowerPoint Presentation</vt:lpstr>
      <vt:lpstr> NIPT regulations and guidelines in Germany</vt:lpstr>
      <vt:lpstr>PowerPoint Presentation</vt:lpstr>
      <vt:lpstr>PowerPoint Presentation</vt:lpstr>
      <vt:lpstr>So how do we make use of the disability perspective?</vt:lpstr>
      <vt:lpstr>Example 1. How to define and measure the success of Prenatal Genetic Testing?</vt:lpstr>
      <vt:lpstr>Example 2. How to  provide more  balanced info?</vt:lpstr>
      <vt:lpstr>PowerPoint Presentation</vt:lpstr>
      <vt:lpstr>International differences</vt:lpstr>
      <vt:lpstr>The Israeli Case</vt:lpstr>
      <vt:lpstr>DS Advocacy in Israel:  Important to Test, Important to Support</vt:lpstr>
      <vt:lpstr>…and following the introduction of NIPT: </vt:lpstr>
      <vt:lpstr>Major points to consider</vt:lpstr>
      <vt:lpstr>We need today the same things that were needed in the 90s: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Aviad E Raz</dc:creator>
  <cp:lastModifiedBy>Aviad E Raz</cp:lastModifiedBy>
  <cp:revision>53</cp:revision>
  <dcterms:created xsi:type="dcterms:W3CDTF">2016-07-02T13:03:40Z</dcterms:created>
  <dcterms:modified xsi:type="dcterms:W3CDTF">2017-06-05T20:23:26Z</dcterms:modified>
</cp:coreProperties>
</file>