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26"/>
  </p:notesMasterIdLst>
  <p:handoutMasterIdLst>
    <p:handoutMasterId r:id="rId27"/>
  </p:handoutMasterIdLst>
  <p:sldIdLst>
    <p:sldId id="266" r:id="rId5"/>
    <p:sldId id="257" r:id="rId6"/>
    <p:sldId id="258" r:id="rId7"/>
    <p:sldId id="402" r:id="rId8"/>
    <p:sldId id="269" r:id="rId9"/>
    <p:sldId id="390" r:id="rId10"/>
    <p:sldId id="288" r:id="rId11"/>
    <p:sldId id="365" r:id="rId12"/>
    <p:sldId id="366" r:id="rId13"/>
    <p:sldId id="369" r:id="rId14"/>
    <p:sldId id="375" r:id="rId15"/>
    <p:sldId id="378" r:id="rId16"/>
    <p:sldId id="376" r:id="rId17"/>
    <p:sldId id="377" r:id="rId18"/>
    <p:sldId id="379" r:id="rId19"/>
    <p:sldId id="381" r:id="rId20"/>
    <p:sldId id="380" r:id="rId21"/>
    <p:sldId id="382" r:id="rId22"/>
    <p:sldId id="393" r:id="rId23"/>
    <p:sldId id="395" r:id="rId24"/>
    <p:sldId id="360" r:id="rId25"/>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ofadmi"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B1A"/>
    <a:srgbClr val="0039A6"/>
    <a:srgbClr val="003300"/>
    <a:srgbClr val="006600"/>
    <a:srgbClr val="C5651D"/>
    <a:srgbClr val="1E8CA0"/>
    <a:srgbClr val="CC66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73616" autoAdjust="0"/>
  </p:normalViewPr>
  <p:slideViewPr>
    <p:cSldViewPr>
      <p:cViewPr varScale="1">
        <p:scale>
          <a:sx n="86" d="100"/>
          <a:sy n="86" d="100"/>
        </p:scale>
        <p:origin x="233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98" y="29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91E44639-44E7-450C-9F68-EF9125481BA9}" type="datetimeFigureOut">
              <a:rPr lang="en-GB" smtClean="0"/>
              <a:pPr/>
              <a:t>15/06/2017</a:t>
            </a:fld>
            <a:endParaRPr lang="en-GB" dirty="0"/>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505D983B-0C03-4122-8385-33DE53DD01CD}" type="slidenum">
              <a:rPr lang="en-GB" smtClean="0"/>
              <a:pPr/>
              <a:t>‹#›</a:t>
            </a:fld>
            <a:endParaRPr lang="en-GB" dirty="0"/>
          </a:p>
        </p:txBody>
      </p:sp>
    </p:spTree>
    <p:extLst>
      <p:ext uri="{BB962C8B-B14F-4D97-AF65-F5344CB8AC3E}">
        <p14:creationId xmlns:p14="http://schemas.microsoft.com/office/powerpoint/2010/main" val="2351117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2C00597-BEC9-4971-86D5-4DA63C3A616A}" type="datetimeFigureOut">
              <a:rPr lang="en-GB" smtClean="0"/>
              <a:pPr/>
              <a:t>15/06/2017</a:t>
            </a:fld>
            <a:endParaRPr lang="en-GB"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0A7720A-4801-49A8-81EA-2C27F77C386C}" type="slidenum">
              <a:rPr lang="en-GB" smtClean="0"/>
              <a:pPr/>
              <a:t>‹#›</a:t>
            </a:fld>
            <a:endParaRPr lang="en-GB" dirty="0"/>
          </a:p>
        </p:txBody>
      </p:sp>
    </p:spTree>
    <p:extLst>
      <p:ext uri="{BB962C8B-B14F-4D97-AF65-F5344CB8AC3E}">
        <p14:creationId xmlns:p14="http://schemas.microsoft.com/office/powerpoint/2010/main" val="309712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a:t>
            </a:fld>
            <a:endParaRPr lang="en-GB" dirty="0"/>
          </a:p>
        </p:txBody>
      </p:sp>
    </p:spTree>
    <p:extLst>
      <p:ext uri="{BB962C8B-B14F-4D97-AF65-F5344CB8AC3E}">
        <p14:creationId xmlns:p14="http://schemas.microsoft.com/office/powerpoint/2010/main" val="44650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fr-FR" sz="1200" i="1"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10</a:t>
            </a:fld>
            <a:endParaRPr lang="en-GB" dirty="0"/>
          </a:p>
        </p:txBody>
      </p:sp>
    </p:spTree>
    <p:extLst>
      <p:ext uri="{BB962C8B-B14F-4D97-AF65-F5344CB8AC3E}">
        <p14:creationId xmlns:p14="http://schemas.microsoft.com/office/powerpoint/2010/main" val="2069411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fontAlgn="base"/>
            <a:endParaRPr lang="en-US"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11</a:t>
            </a:fld>
            <a:endParaRPr lang="en-GB" dirty="0"/>
          </a:p>
        </p:txBody>
      </p:sp>
    </p:spTree>
    <p:extLst>
      <p:ext uri="{BB962C8B-B14F-4D97-AF65-F5344CB8AC3E}">
        <p14:creationId xmlns:p14="http://schemas.microsoft.com/office/powerpoint/2010/main" val="66649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12</a:t>
            </a:fld>
            <a:endParaRPr lang="en-GB" dirty="0"/>
          </a:p>
        </p:txBody>
      </p:sp>
    </p:spTree>
    <p:extLst>
      <p:ext uri="{BB962C8B-B14F-4D97-AF65-F5344CB8AC3E}">
        <p14:creationId xmlns:p14="http://schemas.microsoft.com/office/powerpoint/2010/main" val="394287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13</a:t>
            </a:fld>
            <a:endParaRPr lang="en-GB" dirty="0"/>
          </a:p>
        </p:txBody>
      </p:sp>
    </p:spTree>
    <p:extLst>
      <p:ext uri="{BB962C8B-B14F-4D97-AF65-F5344CB8AC3E}">
        <p14:creationId xmlns:p14="http://schemas.microsoft.com/office/powerpoint/2010/main" val="2895876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fontAlgn="base"/>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14</a:t>
            </a:fld>
            <a:endParaRPr lang="en-GB" dirty="0"/>
          </a:p>
        </p:txBody>
      </p:sp>
    </p:spTree>
    <p:extLst>
      <p:ext uri="{BB962C8B-B14F-4D97-AF65-F5344CB8AC3E}">
        <p14:creationId xmlns:p14="http://schemas.microsoft.com/office/powerpoint/2010/main" val="2343599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15</a:t>
            </a:fld>
            <a:endParaRPr lang="en-GB" dirty="0"/>
          </a:p>
        </p:txBody>
      </p:sp>
    </p:spTree>
    <p:extLst>
      <p:ext uri="{BB962C8B-B14F-4D97-AF65-F5344CB8AC3E}">
        <p14:creationId xmlns:p14="http://schemas.microsoft.com/office/powerpoint/2010/main" val="655235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b="0" u="none" strike="noStrik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16</a:t>
            </a:fld>
            <a:endParaRPr lang="en-GB" dirty="0"/>
          </a:p>
        </p:txBody>
      </p:sp>
    </p:spTree>
    <p:extLst>
      <p:ext uri="{BB962C8B-B14F-4D97-AF65-F5344CB8AC3E}">
        <p14:creationId xmlns:p14="http://schemas.microsoft.com/office/powerpoint/2010/main" val="3734887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200" u="none" strike="noStrik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17</a:t>
            </a:fld>
            <a:endParaRPr lang="en-GB" dirty="0"/>
          </a:p>
        </p:txBody>
      </p:sp>
    </p:spTree>
    <p:extLst>
      <p:ext uri="{BB962C8B-B14F-4D97-AF65-F5344CB8AC3E}">
        <p14:creationId xmlns:p14="http://schemas.microsoft.com/office/powerpoint/2010/main" val="3118462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b="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18</a:t>
            </a:fld>
            <a:endParaRPr lang="en-GB" dirty="0"/>
          </a:p>
        </p:txBody>
      </p:sp>
    </p:spTree>
    <p:extLst>
      <p:ext uri="{BB962C8B-B14F-4D97-AF65-F5344CB8AC3E}">
        <p14:creationId xmlns:p14="http://schemas.microsoft.com/office/powerpoint/2010/main" val="1413444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19</a:t>
            </a:fld>
            <a:endParaRPr lang="en-GB" dirty="0"/>
          </a:p>
        </p:txBody>
      </p:sp>
    </p:spTree>
    <p:extLst>
      <p:ext uri="{BB962C8B-B14F-4D97-AF65-F5344CB8AC3E}">
        <p14:creationId xmlns:p14="http://schemas.microsoft.com/office/powerpoint/2010/main" val="222429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2</a:t>
            </a:fld>
            <a:endParaRPr lang="en-GB" dirty="0"/>
          </a:p>
        </p:txBody>
      </p:sp>
    </p:spTree>
    <p:extLst>
      <p:ext uri="{BB962C8B-B14F-4D97-AF65-F5344CB8AC3E}">
        <p14:creationId xmlns:p14="http://schemas.microsoft.com/office/powerpoint/2010/main" val="3472255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20</a:t>
            </a:fld>
            <a:endParaRPr lang="en-GB" dirty="0"/>
          </a:p>
        </p:txBody>
      </p:sp>
    </p:spTree>
    <p:extLst>
      <p:ext uri="{BB962C8B-B14F-4D97-AF65-F5344CB8AC3E}">
        <p14:creationId xmlns:p14="http://schemas.microsoft.com/office/powerpoint/2010/main" val="3813259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21</a:t>
            </a:fld>
            <a:endParaRPr lang="en-GB" dirty="0"/>
          </a:p>
        </p:txBody>
      </p:sp>
    </p:spTree>
    <p:extLst>
      <p:ext uri="{BB962C8B-B14F-4D97-AF65-F5344CB8AC3E}">
        <p14:creationId xmlns:p14="http://schemas.microsoft.com/office/powerpoint/2010/main" val="398927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fr-FR" sz="1200" i="1" kern="1200" dirty="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diagnostiquée </a:t>
            </a:r>
            <a:r>
              <a:rPr lang="fr-FR" sz="1200" i="1" kern="1200" dirty="0">
                <a:solidFill>
                  <a:schemeClr val="tx1"/>
                </a:solidFill>
                <a:effectLst/>
                <a:latin typeface="+mn-lt"/>
                <a:ea typeface="+mn-ea"/>
                <a:cs typeface="+mn-cs"/>
              </a:rPr>
              <a:t>in utero entrainent des poursuites </a:t>
            </a:r>
            <a:r>
              <a:rPr lang="fr-FR" sz="1200" i="1" kern="1200" dirty="0" err="1">
                <a:solidFill>
                  <a:schemeClr val="tx1"/>
                </a:solidFill>
                <a:effectLst/>
                <a:latin typeface="+mn-lt"/>
                <a:ea typeface="+mn-ea"/>
                <a:cs typeface="+mn-cs"/>
              </a:rPr>
              <a:t>judiciiares</a:t>
            </a: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3</a:t>
            </a:fld>
            <a:endParaRPr lang="en-GB" dirty="0"/>
          </a:p>
        </p:txBody>
      </p:sp>
    </p:spTree>
    <p:extLst>
      <p:ext uri="{BB962C8B-B14F-4D97-AF65-F5344CB8AC3E}">
        <p14:creationId xmlns:p14="http://schemas.microsoft.com/office/powerpoint/2010/main" val="9098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lvl="2">
              <a:lnSpc>
                <a:spcPct val="150000"/>
              </a:lnSpc>
              <a:buClrTx/>
            </a:pPr>
            <a:endParaRPr lang="en-GB" sz="1800" dirty="0">
              <a:solidFill>
                <a:schemeClr val="bg1">
                  <a:lumMod val="50000"/>
                </a:schemeClr>
              </a:solidFill>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4</a:t>
            </a:fld>
            <a:endParaRPr lang="en-GB" dirty="0"/>
          </a:p>
        </p:txBody>
      </p:sp>
    </p:spTree>
    <p:extLst>
      <p:ext uri="{BB962C8B-B14F-4D97-AF65-F5344CB8AC3E}">
        <p14:creationId xmlns:p14="http://schemas.microsoft.com/office/powerpoint/2010/main" val="172747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5</a:t>
            </a:fld>
            <a:endParaRPr lang="en-GB" dirty="0"/>
          </a:p>
        </p:txBody>
      </p:sp>
    </p:spTree>
    <p:extLst>
      <p:ext uri="{BB962C8B-B14F-4D97-AF65-F5344CB8AC3E}">
        <p14:creationId xmlns:p14="http://schemas.microsoft.com/office/powerpoint/2010/main" val="1305230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6</a:t>
            </a:fld>
            <a:endParaRPr lang="en-GB" dirty="0"/>
          </a:p>
        </p:txBody>
      </p:sp>
    </p:spTree>
    <p:extLst>
      <p:ext uri="{BB962C8B-B14F-4D97-AF65-F5344CB8AC3E}">
        <p14:creationId xmlns:p14="http://schemas.microsoft.com/office/powerpoint/2010/main" val="54080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7</a:t>
            </a:fld>
            <a:endParaRPr lang="en-GB" dirty="0"/>
          </a:p>
        </p:txBody>
      </p:sp>
    </p:spTree>
    <p:extLst>
      <p:ext uri="{BB962C8B-B14F-4D97-AF65-F5344CB8AC3E}">
        <p14:creationId xmlns:p14="http://schemas.microsoft.com/office/powerpoint/2010/main" val="1305230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8</a:t>
            </a:fld>
            <a:endParaRPr lang="en-GB" dirty="0"/>
          </a:p>
        </p:txBody>
      </p:sp>
    </p:spTree>
    <p:extLst>
      <p:ext uri="{BB962C8B-B14F-4D97-AF65-F5344CB8AC3E}">
        <p14:creationId xmlns:p14="http://schemas.microsoft.com/office/powerpoint/2010/main" val="472713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9</a:t>
            </a:fld>
            <a:endParaRPr lang="en-GB" dirty="0"/>
          </a:p>
        </p:txBody>
      </p:sp>
    </p:spTree>
    <p:extLst>
      <p:ext uri="{BB962C8B-B14F-4D97-AF65-F5344CB8AC3E}">
        <p14:creationId xmlns:p14="http://schemas.microsoft.com/office/powerpoint/2010/main" val="138327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GB"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2AFDA109-5EE8-4A23-8BBF-992773561C62}" type="slidenum">
              <a:rPr lang="en-GB" smtClean="0"/>
              <a:pPr/>
              <a:t>‹#›</a:t>
            </a:fld>
            <a:endParaRPr lang="en-GB"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096000" y="6356350"/>
            <a:ext cx="762000" cy="365125"/>
          </a:xfrm>
        </p:spPr>
        <p:txBody>
          <a:bodyPr/>
          <a:lstStyle/>
          <a:p>
            <a:fld id="{2AFDA109-5EE8-4A23-8BBF-992773561C62}" type="slidenum">
              <a:rPr lang="en-GB" smtClean="0"/>
              <a:pPr/>
              <a:t>‹#›</a:t>
            </a:fld>
            <a:endParaRPr lang="en-GB"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UWL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
        <p:nvSpPr>
          <p:cNvPr id="7" name="Text Placeholder 6"/>
          <p:cNvSpPr>
            <a:spLocks noGrp="1"/>
          </p:cNvSpPr>
          <p:nvPr>
            <p:ph type="body" sz="quarter" idx="13"/>
          </p:nvPr>
        </p:nvSpPr>
        <p:spPr>
          <a:xfrm>
            <a:off x="468313" y="1628775"/>
            <a:ext cx="4031679" cy="1800225"/>
          </a:xfrm>
        </p:spPr>
        <p:txBody>
          <a:bodyPr/>
          <a:lstStyle>
            <a:lvl1pPr>
              <a:buNone/>
              <a:defRPr/>
            </a:lvl1pPr>
          </a:lstStyle>
          <a:p>
            <a:pPr lvl="0"/>
            <a:r>
              <a:rPr lang="en-US" dirty="0"/>
              <a:t>Click to edit Master text styles</a:t>
            </a:r>
          </a:p>
        </p:txBody>
      </p:sp>
      <p:sp>
        <p:nvSpPr>
          <p:cNvPr id="9" name="Text Placeholder 8"/>
          <p:cNvSpPr>
            <a:spLocks noGrp="1"/>
          </p:cNvSpPr>
          <p:nvPr>
            <p:ph type="body" sz="quarter" idx="14"/>
          </p:nvPr>
        </p:nvSpPr>
        <p:spPr>
          <a:xfrm>
            <a:off x="468313" y="3573017"/>
            <a:ext cx="4031679" cy="24482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10"/>
          <p:cNvSpPr>
            <a:spLocks noGrp="1"/>
          </p:cNvSpPr>
          <p:nvPr>
            <p:ph type="pic" sz="quarter" idx="15"/>
          </p:nvPr>
        </p:nvSpPr>
        <p:spPr>
          <a:xfrm>
            <a:off x="4788025" y="1628775"/>
            <a:ext cx="3887664" cy="4392513"/>
          </a:xfrm>
        </p:spPr>
        <p:txBody>
          <a:body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UWL Bullet point p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
        <p:nvSpPr>
          <p:cNvPr id="7" name="Text Placeholder 6"/>
          <p:cNvSpPr>
            <a:spLocks noGrp="1"/>
          </p:cNvSpPr>
          <p:nvPr>
            <p:ph type="body" sz="quarter" idx="13"/>
          </p:nvPr>
        </p:nvSpPr>
        <p:spPr>
          <a:xfrm>
            <a:off x="467544" y="1700808"/>
            <a:ext cx="8208912"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UWL Bullet point page with intro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528" y="260648"/>
            <a:ext cx="8229600" cy="634082"/>
          </a:xfrm>
        </p:spPr>
        <p:txBody>
          <a:bodyPr>
            <a:normAutofit/>
          </a:bodyPr>
          <a:lstStyle>
            <a:lvl1pPr algn="l">
              <a:defRPr sz="2800">
                <a:solidFill>
                  <a:srgbClr val="0039A6"/>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467544" y="2332037"/>
            <a:ext cx="8229600" cy="4525963"/>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bullet point information</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
        <p:nvSpPr>
          <p:cNvPr id="10" name="Text Placeholder 9"/>
          <p:cNvSpPr>
            <a:spLocks noGrp="1"/>
          </p:cNvSpPr>
          <p:nvPr>
            <p:ph type="body" sz="quarter" idx="14" hasCustomPrompt="1"/>
          </p:nvPr>
        </p:nvSpPr>
        <p:spPr>
          <a:xfrm>
            <a:off x="467544" y="1412776"/>
            <a:ext cx="7416800" cy="648072"/>
          </a:xfrm>
        </p:spPr>
        <p:txBody>
          <a:bodyPr>
            <a:normAutofit/>
          </a:bodyPr>
          <a:lstStyle>
            <a:lvl1pPr>
              <a:buNone/>
              <a:defRPr sz="2000">
                <a:solidFill>
                  <a:schemeClr val="tx1"/>
                </a:solidFill>
                <a:latin typeface="Arial" pitchFamily="34" charset="0"/>
                <a:cs typeface="Arial" pitchFamily="34" charset="0"/>
              </a:defRPr>
            </a:lvl1pPr>
          </a:lstStyle>
          <a:p>
            <a:pPr lvl="0"/>
            <a:r>
              <a:rPr lang="en-US" dirty="0"/>
              <a:t>Click to edit introductory text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11"/>
          </p:nvPr>
        </p:nvSpPr>
        <p:spPr>
          <a:xfrm>
            <a:off x="5791200" y="6356350"/>
            <a:ext cx="2895600" cy="365125"/>
          </a:xfrm>
        </p:spPr>
        <p:txBody>
          <a:bodyPr/>
          <a:lstStyle/>
          <a:p>
            <a:endParaRPr lang="en-GB"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2AFDA109-5EE8-4A23-8BBF-992773561C62}" type="slidenum">
              <a:rPr lang="en-GB" smtClean="0"/>
              <a:pPr/>
              <a:t>‹#›</a:t>
            </a:fld>
            <a:endParaRPr lang="en-GB"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C136902A-DF28-4E39-9925-152CF63F2F32}" type="datetimeFigureOut">
              <a:rPr lang="en-GB" smtClean="0"/>
              <a:pPr/>
              <a:t>15/06/2017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136902A-DF28-4E39-9925-152CF63F2F32}" type="datetimeFigureOut">
              <a:rPr lang="en-GB" smtClean="0"/>
              <a:pPr/>
              <a:t>15/06/2017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AFDA109-5EE8-4A23-8BBF-992773561C62}" type="slidenum">
              <a:rPr lang="en-GB" smtClean="0"/>
              <a:pPr/>
              <a:t>‹#›</a:t>
            </a:fld>
            <a:endParaRPr lang="en-GB"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UWL Logo_Left_4 col.jpg"/>
          <p:cNvPicPr>
            <a:picLocks noChangeAspect="1"/>
          </p:cNvPicPr>
          <p:nvPr userDrawn="1"/>
        </p:nvPicPr>
        <p:blipFill>
          <a:blip r:embed="rId16" cstate="print"/>
          <a:srcRect l="10559" t="27650" r="9757" b="26404"/>
          <a:stretch>
            <a:fillRect/>
          </a:stretch>
        </p:blipFill>
        <p:spPr>
          <a:xfrm>
            <a:off x="539552" y="476672"/>
            <a:ext cx="3060000" cy="686939"/>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hidden="1"/>
          <p:cNvSpPr>
            <a:spLocks noGrp="1"/>
          </p:cNvSpPr>
          <p:nvPr>
            <p:ph type="body" sz="quarter" idx="13"/>
          </p:nvPr>
        </p:nvSpPr>
        <p:spPr>
          <a:xfrm>
            <a:off x="468313" y="2132856"/>
            <a:ext cx="8208143" cy="648072"/>
          </a:xfrm>
        </p:spPr>
        <p:txBody>
          <a:bodyPr>
            <a:normAutofit/>
          </a:bodyPr>
          <a:lstStyle/>
          <a:p>
            <a:r>
              <a:rPr lang="en-GB" sz="3200" dirty="0">
                <a:solidFill>
                  <a:schemeClr val="bg1"/>
                </a:solidFill>
              </a:rPr>
              <a:t>ENTER DIVIDER HEADER HERE</a:t>
            </a:r>
          </a:p>
        </p:txBody>
      </p:sp>
      <p:sp>
        <p:nvSpPr>
          <p:cNvPr id="9" name="TextBox 8"/>
          <p:cNvSpPr txBox="1"/>
          <p:nvPr/>
        </p:nvSpPr>
        <p:spPr>
          <a:xfrm>
            <a:off x="827584" y="2084948"/>
            <a:ext cx="7200800" cy="1323439"/>
          </a:xfrm>
          <a:prstGeom prst="rect">
            <a:avLst/>
          </a:prstGeom>
          <a:noFill/>
        </p:spPr>
        <p:txBody>
          <a:bodyPr wrap="square" rtlCol="0">
            <a:spAutoFit/>
          </a:bodyPr>
          <a:lstStyle/>
          <a:p>
            <a:pPr algn="ctr"/>
            <a:r>
              <a:rPr lang="en-GB" sz="4000" b="1" dirty="0" err="1">
                <a:solidFill>
                  <a:schemeClr val="tx1">
                    <a:lumMod val="50000"/>
                    <a:lumOff val="50000"/>
                  </a:schemeClr>
                </a:solidFill>
                <a:latin typeface="Calibri" pitchFamily="34" charset="0"/>
                <a:cs typeface="Calibri" pitchFamily="34" charset="0"/>
              </a:rPr>
              <a:t>Quand</a:t>
            </a:r>
            <a:r>
              <a:rPr lang="en-GB" sz="4000" b="1" dirty="0">
                <a:solidFill>
                  <a:schemeClr val="tx1">
                    <a:lumMod val="50000"/>
                    <a:lumOff val="50000"/>
                  </a:schemeClr>
                </a:solidFill>
                <a:latin typeface="Calibri" pitchFamily="34" charset="0"/>
                <a:cs typeface="Calibri" pitchFamily="34" charset="0"/>
              </a:rPr>
              <a:t> </a:t>
            </a:r>
            <a:r>
              <a:rPr lang="en-GB" sz="4000" b="1" dirty="0" err="1">
                <a:solidFill>
                  <a:schemeClr val="tx1">
                    <a:lumMod val="50000"/>
                    <a:lumOff val="50000"/>
                  </a:schemeClr>
                </a:solidFill>
                <a:latin typeface="Calibri" pitchFamily="34" charset="0"/>
                <a:cs typeface="Calibri" pitchFamily="34" charset="0"/>
              </a:rPr>
              <a:t>une</a:t>
            </a:r>
            <a:r>
              <a:rPr lang="en-GB" sz="4000" b="1" dirty="0">
                <a:solidFill>
                  <a:schemeClr val="tx1">
                    <a:lumMod val="50000"/>
                    <a:lumOff val="50000"/>
                  </a:schemeClr>
                </a:solidFill>
                <a:latin typeface="Calibri" pitchFamily="34" charset="0"/>
                <a:cs typeface="Calibri" pitchFamily="34" charset="0"/>
              </a:rPr>
              <a:t> </a:t>
            </a:r>
            <a:r>
              <a:rPr lang="en-GB" sz="4000" b="1" dirty="0" err="1">
                <a:solidFill>
                  <a:schemeClr val="tx1">
                    <a:lumMod val="50000"/>
                    <a:lumOff val="50000"/>
                  </a:schemeClr>
                </a:solidFill>
                <a:latin typeface="Calibri" pitchFamily="34" charset="0"/>
                <a:cs typeface="Calibri" pitchFamily="34" charset="0"/>
              </a:rPr>
              <a:t>anomalie</a:t>
            </a:r>
            <a:r>
              <a:rPr lang="en-GB" sz="4000" b="1" dirty="0">
                <a:solidFill>
                  <a:schemeClr val="tx1">
                    <a:lumMod val="50000"/>
                    <a:lumOff val="50000"/>
                  </a:schemeClr>
                </a:solidFill>
                <a:latin typeface="Calibri" pitchFamily="34" charset="0"/>
                <a:cs typeface="Calibri" pitchFamily="34" charset="0"/>
              </a:rPr>
              <a:t> </a:t>
            </a:r>
            <a:r>
              <a:rPr lang="en-GB" sz="4000" b="1" dirty="0" err="1">
                <a:solidFill>
                  <a:schemeClr val="tx1">
                    <a:lumMod val="50000"/>
                    <a:lumOff val="50000"/>
                  </a:schemeClr>
                </a:solidFill>
                <a:latin typeface="Calibri" pitchFamily="34" charset="0"/>
                <a:cs typeface="Calibri" pitchFamily="34" charset="0"/>
              </a:rPr>
              <a:t>est</a:t>
            </a:r>
            <a:r>
              <a:rPr lang="en-GB" sz="4000" b="1" dirty="0">
                <a:solidFill>
                  <a:schemeClr val="tx1">
                    <a:lumMod val="50000"/>
                    <a:lumOff val="50000"/>
                  </a:schemeClr>
                </a:solidFill>
                <a:latin typeface="Calibri" pitchFamily="34" charset="0"/>
                <a:cs typeface="Calibri" pitchFamily="34" charset="0"/>
              </a:rPr>
              <a:t> </a:t>
            </a:r>
            <a:r>
              <a:rPr lang="en-GB" sz="4000" b="1" dirty="0" err="1">
                <a:solidFill>
                  <a:schemeClr val="tx1">
                    <a:lumMod val="50000"/>
                    <a:lumOff val="50000"/>
                  </a:schemeClr>
                </a:solidFill>
                <a:latin typeface="Calibri" pitchFamily="34" charset="0"/>
                <a:cs typeface="Calibri" pitchFamily="34" charset="0"/>
              </a:rPr>
              <a:t>diagnostiquée</a:t>
            </a:r>
            <a:r>
              <a:rPr lang="en-GB" sz="4000" b="1" dirty="0">
                <a:solidFill>
                  <a:schemeClr val="tx1">
                    <a:lumMod val="50000"/>
                    <a:lumOff val="50000"/>
                  </a:schemeClr>
                </a:solidFill>
                <a:latin typeface="Calibri" pitchFamily="34" charset="0"/>
                <a:cs typeface="Calibri" pitchFamily="34" charset="0"/>
              </a:rPr>
              <a:t> à la naissance</a:t>
            </a:r>
          </a:p>
        </p:txBody>
      </p:sp>
      <p:sp>
        <p:nvSpPr>
          <p:cNvPr id="10" name="TextBox 9"/>
          <p:cNvSpPr txBox="1"/>
          <p:nvPr/>
        </p:nvSpPr>
        <p:spPr>
          <a:xfrm>
            <a:off x="971600" y="5057889"/>
            <a:ext cx="7488832" cy="1323439"/>
          </a:xfrm>
          <a:prstGeom prst="rect">
            <a:avLst/>
          </a:prstGeom>
          <a:noFill/>
        </p:spPr>
        <p:txBody>
          <a:bodyPr wrap="square" rtlCol="0">
            <a:spAutoFit/>
          </a:bodyPr>
          <a:lstStyle/>
          <a:p>
            <a:pPr algn="ctr"/>
            <a:r>
              <a:rPr lang="en-GB" sz="2000" b="1" dirty="0">
                <a:solidFill>
                  <a:schemeClr val="bg1">
                    <a:lumMod val="50000"/>
                  </a:schemeClr>
                </a:solidFill>
                <a:latin typeface="Calibri" pitchFamily="34" charset="0"/>
                <a:cs typeface="Calibri" pitchFamily="34" charset="0"/>
              </a:rPr>
              <a:t>Caroline Lafarge</a:t>
            </a:r>
          </a:p>
          <a:p>
            <a:pPr algn="ctr"/>
            <a:endParaRPr lang="en-GB" sz="2000" b="1" dirty="0">
              <a:solidFill>
                <a:schemeClr val="bg1">
                  <a:lumMod val="50000"/>
                </a:schemeClr>
              </a:solidFill>
              <a:latin typeface="Calibri" pitchFamily="34" charset="0"/>
              <a:cs typeface="Calibri" pitchFamily="34" charset="0"/>
            </a:endParaRPr>
          </a:p>
          <a:p>
            <a:pPr algn="ctr"/>
            <a:r>
              <a:rPr lang="en-GB" sz="1600" b="1" dirty="0" err="1">
                <a:solidFill>
                  <a:schemeClr val="bg1">
                    <a:lumMod val="50000"/>
                  </a:schemeClr>
                </a:solidFill>
                <a:latin typeface="Calibri" pitchFamily="34" charset="0"/>
                <a:cs typeface="Calibri" pitchFamily="34" charset="0"/>
              </a:rPr>
              <a:t>Chercheur</a:t>
            </a:r>
            <a:r>
              <a:rPr lang="en-GB" sz="1600" b="1" dirty="0">
                <a:solidFill>
                  <a:schemeClr val="bg1">
                    <a:lumMod val="50000"/>
                  </a:schemeClr>
                </a:solidFill>
                <a:latin typeface="Calibri" pitchFamily="34" charset="0"/>
                <a:cs typeface="Calibri" pitchFamily="34" charset="0"/>
              </a:rPr>
              <a:t> </a:t>
            </a:r>
            <a:r>
              <a:rPr lang="en-GB" sz="1600" b="1" dirty="0" err="1">
                <a:solidFill>
                  <a:schemeClr val="bg1">
                    <a:lumMod val="50000"/>
                  </a:schemeClr>
                </a:solidFill>
                <a:latin typeface="Calibri" pitchFamily="34" charset="0"/>
                <a:cs typeface="Calibri" pitchFamily="34" charset="0"/>
              </a:rPr>
              <a:t>associée</a:t>
            </a:r>
            <a:r>
              <a:rPr lang="en-GB" sz="1600" b="1" dirty="0">
                <a:solidFill>
                  <a:schemeClr val="bg1">
                    <a:lumMod val="50000"/>
                  </a:schemeClr>
                </a:solidFill>
                <a:latin typeface="Calibri" pitchFamily="34" charset="0"/>
                <a:cs typeface="Calibri" pitchFamily="34" charset="0"/>
              </a:rPr>
              <a:t> à </a:t>
            </a:r>
            <a:r>
              <a:rPr lang="en-GB" sz="1600" b="1" dirty="0" err="1">
                <a:solidFill>
                  <a:schemeClr val="bg1">
                    <a:lumMod val="50000"/>
                  </a:schemeClr>
                </a:solidFill>
                <a:latin typeface="Calibri" pitchFamily="34" charset="0"/>
                <a:cs typeface="Calibri" pitchFamily="34" charset="0"/>
              </a:rPr>
              <a:t>l’Ecole</a:t>
            </a:r>
            <a:r>
              <a:rPr lang="en-GB" sz="1600" b="1" dirty="0">
                <a:solidFill>
                  <a:schemeClr val="bg1">
                    <a:lumMod val="50000"/>
                  </a:schemeClr>
                </a:solidFill>
                <a:latin typeface="Calibri" pitchFamily="34" charset="0"/>
                <a:cs typeface="Calibri" pitchFamily="34" charset="0"/>
              </a:rPr>
              <a:t> des Hautes Etudes </a:t>
            </a:r>
            <a:r>
              <a:rPr lang="en-GB" sz="1600" b="1" dirty="0" err="1">
                <a:solidFill>
                  <a:schemeClr val="bg1">
                    <a:lumMod val="50000"/>
                  </a:schemeClr>
                </a:solidFill>
                <a:latin typeface="Calibri" pitchFamily="34" charset="0"/>
                <a:cs typeface="Calibri" pitchFamily="34" charset="0"/>
              </a:rPr>
              <a:t>en</a:t>
            </a:r>
            <a:r>
              <a:rPr lang="en-GB" sz="1600" b="1" dirty="0">
                <a:solidFill>
                  <a:schemeClr val="bg1">
                    <a:lumMod val="50000"/>
                  </a:schemeClr>
                </a:solidFill>
                <a:latin typeface="Calibri" pitchFamily="34" charset="0"/>
                <a:cs typeface="Calibri" pitchFamily="34" charset="0"/>
              </a:rPr>
              <a:t> Sciences </a:t>
            </a:r>
            <a:r>
              <a:rPr lang="en-GB" sz="1600" b="1" dirty="0" err="1">
                <a:solidFill>
                  <a:schemeClr val="bg1">
                    <a:lumMod val="50000"/>
                  </a:schemeClr>
                </a:solidFill>
                <a:latin typeface="Calibri" pitchFamily="34" charset="0"/>
                <a:cs typeface="Calibri" pitchFamily="34" charset="0"/>
              </a:rPr>
              <a:t>Sociales</a:t>
            </a:r>
            <a:r>
              <a:rPr lang="en-GB" sz="1600" b="1" dirty="0">
                <a:solidFill>
                  <a:schemeClr val="bg1">
                    <a:lumMod val="50000"/>
                  </a:schemeClr>
                </a:solidFill>
                <a:latin typeface="Calibri" pitchFamily="34" charset="0"/>
                <a:cs typeface="Calibri" pitchFamily="34" charset="0"/>
              </a:rPr>
              <a:t>, Paris</a:t>
            </a:r>
          </a:p>
          <a:p>
            <a:pPr algn="ctr"/>
            <a:endParaRPr lang="en-GB" sz="700" b="1" dirty="0">
              <a:solidFill>
                <a:schemeClr val="bg1">
                  <a:lumMod val="50000"/>
                </a:schemeClr>
              </a:solidFill>
              <a:latin typeface="Calibri" pitchFamily="34" charset="0"/>
              <a:cs typeface="Calibri" pitchFamily="34" charset="0"/>
            </a:endParaRPr>
          </a:p>
          <a:p>
            <a:pPr algn="ctr"/>
            <a:r>
              <a:rPr lang="en-GB" sz="1600" b="1" dirty="0">
                <a:solidFill>
                  <a:schemeClr val="bg1">
                    <a:lumMod val="50000"/>
                  </a:schemeClr>
                </a:solidFill>
                <a:latin typeface="Calibri" pitchFamily="34" charset="0"/>
                <a:cs typeface="Calibri" pitchFamily="34" charset="0"/>
              </a:rPr>
              <a:t>School of Human and Social Sciences, University of West London, London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974854" y="4207597"/>
            <a:ext cx="2230336"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itchFamily="34" charset="0"/>
                <a:cs typeface="Calibri" pitchFamily="34" charset="0"/>
              </a:rPr>
              <a:t>Entrée </a:t>
            </a:r>
            <a:r>
              <a:rPr lang="en-GB" dirty="0" err="1">
                <a:solidFill>
                  <a:schemeClr val="tx1"/>
                </a:solidFill>
                <a:latin typeface="Calibri" pitchFamily="34" charset="0"/>
                <a:cs typeface="Calibri" pitchFamily="34" charset="0"/>
              </a:rPr>
              <a:t>dans</a:t>
            </a:r>
            <a:r>
              <a:rPr lang="en-GB" dirty="0">
                <a:solidFill>
                  <a:schemeClr val="tx1"/>
                </a:solidFill>
                <a:latin typeface="Calibri" pitchFamily="34" charset="0"/>
                <a:cs typeface="Calibri" pitchFamily="34" charset="0"/>
              </a:rPr>
              <a:t> le monde du handicap</a:t>
            </a:r>
            <a:endParaRPr lang="en-US" dirty="0">
              <a:solidFill>
                <a:schemeClr val="tx1"/>
              </a:solidFill>
              <a:latin typeface="Calibri" pitchFamily="34" charset="0"/>
              <a:cs typeface="Calibri" pitchFamily="34" charset="0"/>
            </a:endParaRPr>
          </a:p>
        </p:txBody>
      </p:sp>
      <p:sp>
        <p:nvSpPr>
          <p:cNvPr id="3" name="Oval 2"/>
          <p:cNvSpPr/>
          <p:nvPr/>
        </p:nvSpPr>
        <p:spPr>
          <a:xfrm>
            <a:off x="2125640" y="1696730"/>
            <a:ext cx="2230336" cy="1300222"/>
          </a:xfrm>
          <a:prstGeom prst="ellipse">
            <a:avLst/>
          </a:prstGeom>
          <a:solidFill>
            <a:schemeClr val="bg2"/>
          </a:solidFill>
          <a:ln>
            <a:solidFill>
              <a:schemeClr val="bg2">
                <a:lumMod val="9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itchFamily="34" charset="0"/>
                <a:cs typeface="Calibri" pitchFamily="34" charset="0"/>
              </a:rPr>
              <a:t>S</a:t>
            </a:r>
            <a:r>
              <a:rPr lang="fr-FR" dirty="0">
                <a:solidFill>
                  <a:schemeClr val="tx1"/>
                </a:solidFill>
                <a:latin typeface="Calibri" panose="020F0502020204030204" pitchFamily="34" charset="0"/>
                <a:cs typeface="Calibri" panose="020F0502020204030204" pitchFamily="34" charset="0"/>
              </a:rPr>
              <a:t>é</a:t>
            </a:r>
            <a:r>
              <a:rPr lang="en-GB" dirty="0" err="1">
                <a:solidFill>
                  <a:schemeClr val="tx1"/>
                </a:solidFill>
                <a:latin typeface="Calibri" pitchFamily="34" charset="0"/>
                <a:cs typeface="Calibri" pitchFamily="34" charset="0"/>
              </a:rPr>
              <a:t>isme</a:t>
            </a:r>
            <a:r>
              <a:rPr lang="en-GB" dirty="0">
                <a:solidFill>
                  <a:schemeClr val="tx1"/>
                </a:solidFill>
                <a:latin typeface="Calibri" pitchFamily="34" charset="0"/>
                <a:cs typeface="Calibri" pitchFamily="34" charset="0"/>
              </a:rPr>
              <a:t> </a:t>
            </a:r>
            <a:r>
              <a:rPr lang="en-GB" dirty="0" err="1">
                <a:solidFill>
                  <a:schemeClr val="tx1"/>
                </a:solidFill>
                <a:latin typeface="Calibri" pitchFamily="34" charset="0"/>
                <a:cs typeface="Calibri" pitchFamily="34" charset="0"/>
              </a:rPr>
              <a:t>intérieur</a:t>
            </a:r>
            <a:endParaRPr lang="en-US" dirty="0">
              <a:solidFill>
                <a:schemeClr val="tx1"/>
              </a:solidFill>
              <a:latin typeface="Calibri" pitchFamily="34" charset="0"/>
              <a:cs typeface="Calibri" pitchFamily="34" charset="0"/>
            </a:endParaRPr>
          </a:p>
        </p:txBody>
      </p:sp>
      <p:sp>
        <p:nvSpPr>
          <p:cNvPr id="4" name="Oval 3"/>
          <p:cNvSpPr/>
          <p:nvPr/>
        </p:nvSpPr>
        <p:spPr>
          <a:xfrm>
            <a:off x="5698040" y="3429000"/>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itchFamily="34" charset="0"/>
                <a:cs typeface="Calibri" pitchFamily="34" charset="0"/>
              </a:rPr>
              <a:t>Relations complexes avec les </a:t>
            </a:r>
            <a:r>
              <a:rPr lang="en-GB" dirty="0" err="1">
                <a:solidFill>
                  <a:schemeClr val="tx1"/>
                </a:solidFill>
                <a:latin typeface="Calibri" pitchFamily="34" charset="0"/>
                <a:cs typeface="Calibri" pitchFamily="34" charset="0"/>
              </a:rPr>
              <a:t>professionnels</a:t>
            </a:r>
            <a:endParaRPr lang="en-US" dirty="0">
              <a:solidFill>
                <a:schemeClr val="tx1"/>
              </a:solidFill>
              <a:latin typeface="Calibri" pitchFamily="34" charset="0"/>
              <a:cs typeface="Calibri" pitchFamily="34" charset="0"/>
            </a:endParaRPr>
          </a:p>
        </p:txBody>
      </p:sp>
      <p:sp>
        <p:nvSpPr>
          <p:cNvPr id="5" name="Oval 4"/>
          <p:cNvSpPr/>
          <p:nvPr/>
        </p:nvSpPr>
        <p:spPr>
          <a:xfrm>
            <a:off x="791793" y="3028285"/>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itchFamily="34" charset="0"/>
                <a:cs typeface="Calibri" pitchFamily="34" charset="0"/>
              </a:rPr>
              <a:t>Action: antidote de </a:t>
            </a:r>
            <a:r>
              <a:rPr lang="en-GB" dirty="0" err="1">
                <a:solidFill>
                  <a:schemeClr val="tx1"/>
                </a:solidFill>
                <a:latin typeface="Calibri" pitchFamily="34" charset="0"/>
                <a:cs typeface="Calibri" pitchFamily="34" charset="0"/>
              </a:rPr>
              <a:t>l’impuissance</a:t>
            </a:r>
            <a:endParaRPr lang="en-US" dirty="0">
              <a:solidFill>
                <a:schemeClr val="tx1"/>
              </a:solidFill>
              <a:latin typeface="Calibri" pitchFamily="34" charset="0"/>
              <a:cs typeface="Calibri" pitchFamily="34" charset="0"/>
            </a:endParaRPr>
          </a:p>
        </p:txBody>
      </p:sp>
      <p:sp>
        <p:nvSpPr>
          <p:cNvPr id="10" name="Oval 9"/>
          <p:cNvSpPr/>
          <p:nvPr/>
        </p:nvSpPr>
        <p:spPr>
          <a:xfrm>
            <a:off x="4988756" y="1656648"/>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itchFamily="34" charset="0"/>
                <a:cs typeface="Calibri" pitchFamily="34" charset="0"/>
              </a:rPr>
              <a:t>Une nouvelle narrative</a:t>
            </a:r>
            <a:endParaRPr lang="en-US" dirty="0">
              <a:solidFill>
                <a:schemeClr val="tx1"/>
              </a:solidFill>
              <a:latin typeface="Calibri" pitchFamily="34" charset="0"/>
              <a:cs typeface="Calibri" pitchFamily="34" charset="0"/>
            </a:endParaRPr>
          </a:p>
        </p:txBody>
      </p:sp>
      <p:sp>
        <p:nvSpPr>
          <p:cNvPr id="11" name="Title 1"/>
          <p:cNvSpPr txBox="1">
            <a:spLocks/>
          </p:cNvSpPr>
          <p:nvPr/>
        </p:nvSpPr>
        <p:spPr>
          <a:xfrm>
            <a:off x="457200" y="773832"/>
            <a:ext cx="8229600" cy="1143000"/>
          </a:xfrm>
          <a:prstGeom prst="rect">
            <a:avLst/>
          </a:prstGeom>
        </p:spPr>
        <p:txBody>
          <a:bodyPr>
            <a:norm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err="1">
                <a:solidFill>
                  <a:schemeClr val="bg1">
                    <a:lumMod val="50000"/>
                  </a:schemeClr>
                </a:solidFill>
                <a:effectLst/>
                <a:latin typeface="Calibri" pitchFamily="34" charset="0"/>
                <a:cs typeface="Calibri" pitchFamily="34" charset="0"/>
              </a:rPr>
              <a:t>Résultats</a:t>
            </a:r>
            <a:r>
              <a:rPr lang="en-GB" sz="4000" b="1" dirty="0">
                <a:solidFill>
                  <a:schemeClr val="bg1">
                    <a:lumMod val="50000"/>
                  </a:schemeClr>
                </a:solidFill>
                <a:effectLst/>
                <a:latin typeface="Calibri" pitchFamily="34" charset="0"/>
                <a:cs typeface="Calibri" pitchFamily="34" charset="0"/>
              </a:rPr>
              <a:t> </a:t>
            </a:r>
          </a:p>
        </p:txBody>
      </p:sp>
      <p:sp>
        <p:nvSpPr>
          <p:cNvPr id="12" name="Oval 11"/>
          <p:cNvSpPr/>
          <p:nvPr/>
        </p:nvSpPr>
        <p:spPr>
          <a:xfrm rot="20002433">
            <a:off x="5394478" y="3028664"/>
            <a:ext cx="3112975" cy="2402700"/>
          </a:xfrm>
          <a:prstGeom prst="ellipse">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631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48264" y="3387904"/>
            <a:ext cx="1983108" cy="369332"/>
          </a:xfrm>
          <a:prstGeom prst="rect">
            <a:avLst/>
          </a:prstGeom>
          <a:solidFill>
            <a:schemeClr val="accent4">
              <a:lumMod val="50000"/>
            </a:schemeClr>
          </a:solidFill>
          <a:ln>
            <a:noFill/>
          </a:ln>
          <a:effectLst>
            <a:outerShdw blurRad="50800" dist="38100" dir="2700000" algn="tl" rotWithShape="0">
              <a:prstClr val="black">
                <a:alpha val="40000"/>
              </a:prstClr>
            </a:outerShdw>
          </a:effectLst>
        </p:spPr>
        <p:txBody>
          <a:bodyPr wrap="none" rtlCol="0">
            <a:spAutoFit/>
          </a:bodyPr>
          <a:lstStyle/>
          <a:p>
            <a:pPr algn="ctr"/>
            <a:r>
              <a:rPr lang="en-GB" dirty="0">
                <a:solidFill>
                  <a:schemeClr val="bg1"/>
                </a:solidFill>
                <a:latin typeface="Calibri" panose="020F0502020204030204" pitchFamily="34" charset="0"/>
                <a:cs typeface="Calibri" panose="020F0502020204030204" pitchFamily="34" charset="0"/>
              </a:rPr>
              <a:t>Post rationalisation</a:t>
            </a:r>
            <a:endParaRPr lang="en-US" sz="1600" dirty="0">
              <a:solidFill>
                <a:schemeClr val="bg1"/>
              </a:solidFill>
              <a:latin typeface="Calibri" pitchFamily="34" charset="0"/>
              <a:cs typeface="Calibri" pitchFamily="34" charset="0"/>
            </a:endParaRPr>
          </a:p>
        </p:txBody>
      </p:sp>
      <p:sp>
        <p:nvSpPr>
          <p:cNvPr id="4" name="Oval 3"/>
          <p:cNvSpPr/>
          <p:nvPr/>
        </p:nvSpPr>
        <p:spPr>
          <a:xfrm>
            <a:off x="3181091" y="2720083"/>
            <a:ext cx="3263117" cy="1717029"/>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Calibri" pitchFamily="34" charset="0"/>
                <a:cs typeface="Calibri" pitchFamily="34" charset="0"/>
              </a:rPr>
              <a:t>Relation complexes avec les </a:t>
            </a:r>
            <a:r>
              <a:rPr lang="en-GB" sz="2400" dirty="0" err="1">
                <a:solidFill>
                  <a:schemeClr val="tx1"/>
                </a:solidFill>
                <a:latin typeface="Calibri" pitchFamily="34" charset="0"/>
                <a:cs typeface="Calibri" pitchFamily="34" charset="0"/>
              </a:rPr>
              <a:t>professionnels</a:t>
            </a:r>
            <a:endParaRPr lang="en-US" sz="2400" dirty="0">
              <a:solidFill>
                <a:schemeClr val="tx1"/>
              </a:solidFill>
              <a:latin typeface="Calibri" pitchFamily="34" charset="0"/>
              <a:cs typeface="Calibri" pitchFamily="34" charset="0"/>
            </a:endParaRPr>
          </a:p>
        </p:txBody>
      </p:sp>
      <p:sp>
        <p:nvSpPr>
          <p:cNvPr id="5" name="TextBox 4"/>
          <p:cNvSpPr txBox="1"/>
          <p:nvPr/>
        </p:nvSpPr>
        <p:spPr>
          <a:xfrm>
            <a:off x="260132" y="3252859"/>
            <a:ext cx="2511668" cy="646331"/>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dirty="0" err="1">
                <a:solidFill>
                  <a:schemeClr val="bg1"/>
                </a:solidFill>
                <a:latin typeface="Calibri" panose="020F0502020204030204" pitchFamily="34" charset="0"/>
                <a:cs typeface="Calibri" panose="020F0502020204030204" pitchFamily="34" charset="0"/>
              </a:rPr>
              <a:t>Dynamique</a:t>
            </a:r>
            <a:r>
              <a:rPr lang="en-GB" dirty="0">
                <a:solidFill>
                  <a:schemeClr val="bg1"/>
                </a:solidFill>
                <a:latin typeface="Calibri" panose="020F0502020204030204" pitchFamily="34" charset="0"/>
                <a:cs typeface="Calibri" panose="020F0502020204030204" pitchFamily="34" charset="0"/>
              </a:rPr>
              <a:t> patients/</a:t>
            </a:r>
            <a:r>
              <a:rPr lang="en-GB" dirty="0" err="1">
                <a:solidFill>
                  <a:schemeClr val="bg1"/>
                </a:solidFill>
                <a:latin typeface="Calibri" panose="020F0502020204030204" pitchFamily="34" charset="0"/>
                <a:cs typeface="Calibri" panose="020F0502020204030204" pitchFamily="34" charset="0"/>
              </a:rPr>
              <a:t>professionnels</a:t>
            </a:r>
            <a:endParaRPr lang="en-GB" dirty="0">
              <a:solidFill>
                <a:schemeClr val="bg1"/>
              </a:solidFill>
              <a:latin typeface="Calibri" panose="020F0502020204030204" pitchFamily="34" charset="0"/>
              <a:cs typeface="Calibri" panose="020F0502020204030204" pitchFamily="34" charset="0"/>
            </a:endParaRPr>
          </a:p>
        </p:txBody>
      </p:sp>
      <p:cxnSp>
        <p:nvCxnSpPr>
          <p:cNvPr id="8" name="Straight Connector 7"/>
          <p:cNvCxnSpPr>
            <a:stCxn id="3" idx="1"/>
            <a:endCxn id="4" idx="6"/>
          </p:cNvCxnSpPr>
          <p:nvPr/>
        </p:nvCxnSpPr>
        <p:spPr>
          <a:xfrm flipH="1">
            <a:off x="6444208" y="3572570"/>
            <a:ext cx="504056" cy="602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a:endCxn id="5" idx="3"/>
          </p:cNvCxnSpPr>
          <p:nvPr/>
        </p:nvCxnSpPr>
        <p:spPr>
          <a:xfrm flipH="1" flipV="1">
            <a:off x="2771800" y="3576025"/>
            <a:ext cx="409291" cy="257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60032" y="4437112"/>
            <a:ext cx="230" cy="13681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39822" y="5556417"/>
            <a:ext cx="4247766" cy="464871"/>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dirty="0" err="1">
                <a:solidFill>
                  <a:schemeClr val="bg1"/>
                </a:solidFill>
                <a:latin typeface="Calibri" panose="020F0502020204030204" pitchFamily="34" charset="0"/>
                <a:cs typeface="Calibri" panose="020F0502020204030204" pitchFamily="34" charset="0"/>
              </a:rPr>
              <a:t>Amertume</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mais</a:t>
            </a:r>
            <a:r>
              <a:rPr lang="en-GB" dirty="0">
                <a:solidFill>
                  <a:schemeClr val="bg1"/>
                </a:solidFill>
                <a:latin typeface="Calibri" panose="020F0502020204030204" pitchFamily="34" charset="0"/>
                <a:cs typeface="Calibri" panose="020F0502020204030204" pitchFamily="34" charset="0"/>
              </a:rPr>
              <a:t> pas de </a:t>
            </a:r>
            <a:r>
              <a:rPr lang="en-GB" dirty="0" err="1">
                <a:solidFill>
                  <a:schemeClr val="bg1"/>
                </a:solidFill>
                <a:latin typeface="Calibri" panose="020F0502020204030204" pitchFamily="34" charset="0"/>
                <a:cs typeface="Calibri" panose="020F0502020204030204" pitchFamily="34" charset="0"/>
              </a:rPr>
              <a:t>mise</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en</a:t>
            </a:r>
            <a:r>
              <a:rPr lang="en-GB" dirty="0">
                <a:solidFill>
                  <a:schemeClr val="bg1"/>
                </a:solidFill>
                <a:latin typeface="Calibri" panose="020F0502020204030204" pitchFamily="34" charset="0"/>
                <a:cs typeface="Calibri" panose="020F0502020204030204" pitchFamily="34" charset="0"/>
              </a:rPr>
              <a:t> accusation</a:t>
            </a:r>
          </a:p>
        </p:txBody>
      </p:sp>
      <p:sp>
        <p:nvSpPr>
          <p:cNvPr id="6" name="TextBox 5"/>
          <p:cNvSpPr txBox="1"/>
          <p:nvPr/>
        </p:nvSpPr>
        <p:spPr>
          <a:xfrm>
            <a:off x="3621800" y="908720"/>
            <a:ext cx="2538837" cy="464871"/>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dirty="0">
                <a:solidFill>
                  <a:schemeClr val="bg1"/>
                </a:solidFill>
                <a:latin typeface="Calibri" panose="020F0502020204030204" pitchFamily="34" charset="0"/>
                <a:cs typeface="Calibri" panose="020F0502020204030204" pitchFamily="34" charset="0"/>
              </a:rPr>
              <a:t>Une affaire de </a:t>
            </a:r>
            <a:r>
              <a:rPr lang="en-GB" dirty="0" err="1">
                <a:solidFill>
                  <a:schemeClr val="bg1"/>
                </a:solidFill>
                <a:latin typeface="Calibri" panose="020F0502020204030204" pitchFamily="34" charset="0"/>
                <a:cs typeface="Calibri" panose="020F0502020204030204" pitchFamily="34" charset="0"/>
              </a:rPr>
              <a:t>personnes</a:t>
            </a:r>
            <a:endParaRPr lang="en-GB" dirty="0">
              <a:solidFill>
                <a:schemeClr val="bg1"/>
              </a:solidFill>
              <a:latin typeface="Calibri" panose="020F0502020204030204" pitchFamily="34" charset="0"/>
              <a:cs typeface="Calibri" panose="020F0502020204030204" pitchFamily="34" charset="0"/>
            </a:endParaRPr>
          </a:p>
        </p:txBody>
      </p:sp>
      <p:cxnSp>
        <p:nvCxnSpPr>
          <p:cNvPr id="17" name="Straight Connector 16"/>
          <p:cNvCxnSpPr/>
          <p:nvPr/>
        </p:nvCxnSpPr>
        <p:spPr>
          <a:xfrm>
            <a:off x="4860032" y="1340768"/>
            <a:ext cx="230" cy="13681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30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par>
                                <p:cTn id="14" presetID="4"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in)">
                                      <p:cBhvr>
                                        <p:cTn id="16" dur="500"/>
                                        <p:tgtEl>
                                          <p:spTgt spid="8"/>
                                        </p:tgtEl>
                                      </p:cBhvr>
                                    </p:animEffect>
                                  </p:childTnLst>
                                </p:cTn>
                              </p:par>
                              <p:par>
                                <p:cTn id="17" presetID="4" presetClass="entr" presetSubtype="16"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ox(in)">
                                      <p:cBhvr>
                                        <p:cTn id="19" dur="500"/>
                                        <p:tgtEl>
                                          <p:spTgt spid="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par>
                                <p:cTn id="23" presetID="4" presetClass="entr" presetSubtype="16"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ox(in)">
                                      <p:cBhvr>
                                        <p:cTn id="25" dur="500"/>
                                        <p:tgtEl>
                                          <p:spTgt spid="1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ox(in)">
                                      <p:cBhvr>
                                        <p:cTn id="28" dur="500"/>
                                        <p:tgtEl>
                                          <p:spTgt spid="16"/>
                                        </p:tgtEl>
                                      </p:cBhvr>
                                    </p:animEffect>
                                  </p:childTnLst>
                                </p:cTn>
                              </p:par>
                              <p:par>
                                <p:cTn id="29" presetID="4"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ox(in)">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6"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9537" y="3933056"/>
            <a:ext cx="2632132" cy="615553"/>
          </a:xfrm>
          <a:prstGeom prst="rect">
            <a:avLst/>
          </a:prstGeom>
          <a:solidFill>
            <a:schemeClr val="bg1">
              <a:lumMod val="95000"/>
            </a:schemeClr>
          </a:solidFill>
          <a:ln>
            <a:noFill/>
          </a:ln>
          <a:effectLst>
            <a:outerShdw blurRad="50800" dist="38100" dir="2700000" algn="tl" rotWithShape="0">
              <a:prstClr val="black">
                <a:alpha val="40000"/>
              </a:prstClr>
            </a:outerShdw>
          </a:effectLst>
        </p:spPr>
        <p:txBody>
          <a:bodyPr wrap="none" rtlCol="0">
            <a:spAutoFit/>
          </a:bodyPr>
          <a:lstStyle/>
          <a:p>
            <a:pPr algn="ctr"/>
            <a:r>
              <a:rPr lang="en-GB" b="1" dirty="0">
                <a:latin typeface="Calibri" panose="020F0502020204030204" pitchFamily="34" charset="0"/>
                <a:cs typeface="Calibri" panose="020F0502020204030204" pitchFamily="34" charset="0"/>
              </a:rPr>
              <a:t>Le </a:t>
            </a:r>
            <a:r>
              <a:rPr lang="en-GB" b="1" dirty="0" err="1">
                <a:latin typeface="Calibri" panose="020F0502020204030204" pitchFamily="34" charset="0"/>
                <a:cs typeface="Calibri" panose="020F0502020204030204" pitchFamily="34" charset="0"/>
              </a:rPr>
              <a:t>praticien</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comme</a:t>
            </a:r>
            <a:r>
              <a:rPr lang="en-GB" b="1" dirty="0">
                <a:latin typeface="Calibri" panose="020F0502020204030204" pitchFamily="34" charset="0"/>
                <a:cs typeface="Calibri" panose="020F0502020204030204" pitchFamily="34" charset="0"/>
              </a:rPr>
              <a:t> guide</a:t>
            </a:r>
          </a:p>
          <a:p>
            <a:pPr algn="ctr"/>
            <a:endParaRPr lang="en-US" sz="1600" b="1" dirty="0">
              <a:latin typeface="Calibri" pitchFamily="34" charset="0"/>
              <a:cs typeface="Calibri" pitchFamily="34" charset="0"/>
            </a:endParaRPr>
          </a:p>
        </p:txBody>
      </p:sp>
      <p:sp>
        <p:nvSpPr>
          <p:cNvPr id="6" name="TextBox 5"/>
          <p:cNvSpPr txBox="1"/>
          <p:nvPr/>
        </p:nvSpPr>
        <p:spPr>
          <a:xfrm>
            <a:off x="1259633" y="1367251"/>
            <a:ext cx="3263694"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Un </a:t>
            </a:r>
            <a:r>
              <a:rPr lang="en-GB" b="1" dirty="0" err="1">
                <a:latin typeface="Calibri" panose="020F0502020204030204" pitchFamily="34" charset="0"/>
                <a:cs typeface="Calibri" panose="020F0502020204030204" pitchFamily="34" charset="0"/>
              </a:rPr>
              <a:t>accompagnement</a:t>
            </a:r>
            <a:r>
              <a:rPr lang="en-GB" b="1" dirty="0">
                <a:latin typeface="Calibri" panose="020F0502020204030204" pitchFamily="34" charset="0"/>
                <a:cs typeface="Calibri" panose="020F0502020204030204" pitchFamily="34" charset="0"/>
              </a:rPr>
              <a:t> sans </a:t>
            </a:r>
            <a:r>
              <a:rPr lang="en-GB" b="1" dirty="0" err="1">
                <a:latin typeface="Calibri" panose="020F0502020204030204" pitchFamily="34" charset="0"/>
                <a:cs typeface="Calibri" panose="020F0502020204030204" pitchFamily="34" charset="0"/>
              </a:rPr>
              <a:t>faute</a:t>
            </a:r>
            <a:endParaRPr lang="en-GB" b="1" dirty="0">
              <a:latin typeface="Calibri" panose="020F0502020204030204" pitchFamily="34" charset="0"/>
              <a:cs typeface="Calibri" panose="020F0502020204030204" pitchFamily="34" charset="0"/>
            </a:endParaRPr>
          </a:p>
        </p:txBody>
      </p:sp>
      <p:sp>
        <p:nvSpPr>
          <p:cNvPr id="13" name="Rounded Rectangular Callout 26"/>
          <p:cNvSpPr/>
          <p:nvPr/>
        </p:nvSpPr>
        <p:spPr>
          <a:xfrm>
            <a:off x="1244822" y="5373216"/>
            <a:ext cx="4392488" cy="959737"/>
          </a:xfrm>
          <a:prstGeom prst="wedgeRoundRectCallout">
            <a:avLst>
              <a:gd name="adj1" fmla="val -2175"/>
              <a:gd name="adj2" fmla="val -131345"/>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a:latin typeface="Calibri" pitchFamily="34" charset="0"/>
              </a:rPr>
              <a:t>“</a:t>
            </a:r>
            <a:r>
              <a:rPr lang="fr-FR" sz="1300" i="1" dirty="0">
                <a:latin typeface="Calibri" pitchFamily="34" charset="0"/>
              </a:rPr>
              <a:t>Moi, j’y connaissais rien en bébé, je savais pas comment ça fonctionnait. Donc là, j’avais plein d’infirmières et de puéricultrices pour m’expliquer comment ça marchait. C’était très bien </a:t>
            </a:r>
            <a:r>
              <a:rPr lang="en-GB" sz="1300" dirty="0">
                <a:latin typeface="Calibri" pitchFamily="34" charset="0"/>
              </a:rPr>
              <a:t>!” (Catherine, T21)</a:t>
            </a:r>
          </a:p>
        </p:txBody>
      </p:sp>
      <p:sp>
        <p:nvSpPr>
          <p:cNvPr id="18" name="Title 1"/>
          <p:cNvSpPr txBox="1">
            <a:spLocks/>
          </p:cNvSpPr>
          <p:nvPr/>
        </p:nvSpPr>
        <p:spPr>
          <a:xfrm>
            <a:off x="223603" y="160660"/>
            <a:ext cx="9144000"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Une affaire de </a:t>
            </a:r>
            <a:r>
              <a:rPr lang="en-GB" sz="4000" b="1" dirty="0" err="1">
                <a:solidFill>
                  <a:schemeClr val="bg1">
                    <a:lumMod val="50000"/>
                  </a:schemeClr>
                </a:solidFill>
                <a:effectLst/>
                <a:latin typeface="Calibri" pitchFamily="34" charset="0"/>
                <a:cs typeface="Calibri" pitchFamily="34" charset="0"/>
              </a:rPr>
              <a:t>personnes</a:t>
            </a:r>
            <a:r>
              <a:rPr lang="en-GB" sz="4000" b="1" dirty="0">
                <a:solidFill>
                  <a:schemeClr val="bg1">
                    <a:lumMod val="50000"/>
                  </a:schemeClr>
                </a:solidFill>
                <a:effectLst/>
                <a:latin typeface="Calibri" pitchFamily="34" charset="0"/>
                <a:cs typeface="Calibri" pitchFamily="34" charset="0"/>
              </a:rPr>
              <a:t>  </a:t>
            </a:r>
          </a:p>
        </p:txBody>
      </p:sp>
      <p:sp>
        <p:nvSpPr>
          <p:cNvPr id="15" name="Rounded Rectangular Callout 26"/>
          <p:cNvSpPr/>
          <p:nvPr/>
        </p:nvSpPr>
        <p:spPr>
          <a:xfrm>
            <a:off x="5220072" y="1303661"/>
            <a:ext cx="3312368" cy="1621283"/>
          </a:xfrm>
          <a:prstGeom prst="wedgeRoundRectCallout">
            <a:avLst>
              <a:gd name="adj1" fmla="val -69302"/>
              <a:gd name="adj2" fmla="val -4177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Tout le monde, que ce soit du docteur à la sage-femme, aux internes, vraiment tout le monde a été très, très bien avec nous. J’ai découvert le corps médical sous un autre angle. Finalement, je me dis que c’est des gens qui sont dévoués corps et âme.</a:t>
            </a:r>
            <a:r>
              <a:rPr lang="fr-FR" sz="1300" dirty="0">
                <a:latin typeface="Calibri" pitchFamily="34" charset="0"/>
              </a:rPr>
              <a:t> » </a:t>
            </a:r>
            <a:r>
              <a:rPr lang="en-GB" sz="1300" dirty="0">
                <a:latin typeface="Calibri" pitchFamily="34" charset="0"/>
              </a:rPr>
              <a:t>(Julie, malformations cranio-</a:t>
            </a:r>
            <a:r>
              <a:rPr lang="en-GB" sz="1300" dirty="0" err="1">
                <a:latin typeface="Calibri" pitchFamily="34" charset="0"/>
              </a:rPr>
              <a:t>faciales</a:t>
            </a:r>
            <a:r>
              <a:rPr lang="en-GB" sz="1300" dirty="0">
                <a:latin typeface="Calibri" pitchFamily="34" charset="0"/>
              </a:rPr>
              <a:t>)</a:t>
            </a:r>
          </a:p>
        </p:txBody>
      </p:sp>
    </p:spTree>
    <p:extLst>
      <p:ext uri="{BB962C8B-B14F-4D97-AF65-F5344CB8AC3E}">
        <p14:creationId xmlns:p14="http://schemas.microsoft.com/office/powerpoint/2010/main" val="93234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3"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84344" y="1124536"/>
            <a:ext cx="2213270" cy="923330"/>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Information &amp; Communication </a:t>
            </a:r>
          </a:p>
          <a:p>
            <a:pPr algn="ctr"/>
            <a:r>
              <a:rPr lang="en-GB" b="1" dirty="0">
                <a:latin typeface="Calibri" panose="020F0502020204030204" pitchFamily="34" charset="0"/>
                <a:cs typeface="Calibri" panose="020F0502020204030204" pitchFamily="34" charset="0"/>
              </a:rPr>
              <a:t>à </a:t>
            </a:r>
            <a:r>
              <a:rPr lang="en-GB" b="1" dirty="0" err="1">
                <a:latin typeface="Calibri" panose="020F0502020204030204" pitchFamily="34" charset="0"/>
                <a:cs typeface="Calibri" panose="020F0502020204030204" pitchFamily="34" charset="0"/>
              </a:rPr>
              <a:t>améliorer</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3695048" y="4953942"/>
            <a:ext cx="2101537" cy="923330"/>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r>
              <a:rPr lang="en-GB" b="1" dirty="0" err="1">
                <a:latin typeface="Calibri" panose="020F0502020204030204" pitchFamily="34" charset="0"/>
                <a:cs typeface="Calibri" panose="020F0502020204030204" pitchFamily="34" charset="0"/>
              </a:rPr>
              <a:t>Manque</a:t>
            </a:r>
            <a:r>
              <a:rPr lang="en-GB" b="1" dirty="0">
                <a:latin typeface="Calibri" panose="020F0502020204030204" pitchFamily="34" charset="0"/>
                <a:cs typeface="Calibri" panose="020F0502020204030204" pitchFamily="34" charset="0"/>
              </a:rPr>
              <a:t> de </a:t>
            </a:r>
          </a:p>
          <a:p>
            <a:pPr algn="ctr"/>
            <a:r>
              <a:rPr lang="en-GB" b="1" dirty="0" err="1">
                <a:latin typeface="Calibri" panose="020F0502020204030204" pitchFamily="34" charset="0"/>
                <a:cs typeface="Calibri" panose="020F0502020204030204" pitchFamily="34" charset="0"/>
              </a:rPr>
              <a:t>considération</a:t>
            </a:r>
            <a:r>
              <a:rPr lang="en-GB" b="1" dirty="0">
                <a:latin typeface="Calibri" panose="020F0502020204030204" pitchFamily="34" charset="0"/>
                <a:cs typeface="Calibri" panose="020F0502020204030204" pitchFamily="34" charset="0"/>
              </a:rPr>
              <a:t> et       </a:t>
            </a:r>
          </a:p>
          <a:p>
            <a:pPr algn="ctr"/>
            <a:r>
              <a:rPr lang="en-GB" b="1" dirty="0" err="1">
                <a:latin typeface="Calibri" panose="020F0502020204030204" pitchFamily="34" charset="0"/>
                <a:cs typeface="Calibri" panose="020F0502020204030204" pitchFamily="34" charset="0"/>
              </a:rPr>
              <a:t>d’empathie</a:t>
            </a:r>
            <a:r>
              <a:rPr lang="en-GB" b="1" dirty="0">
                <a:latin typeface="Calibri" panose="020F0502020204030204" pitchFamily="34" charset="0"/>
                <a:cs typeface="Calibri" panose="020F0502020204030204" pitchFamily="34" charset="0"/>
              </a:rPr>
              <a:t> </a:t>
            </a:r>
          </a:p>
        </p:txBody>
      </p:sp>
      <p:sp>
        <p:nvSpPr>
          <p:cNvPr id="14" name="Rounded Rectangular Callout 26"/>
          <p:cNvSpPr/>
          <p:nvPr/>
        </p:nvSpPr>
        <p:spPr>
          <a:xfrm>
            <a:off x="5436096" y="3236024"/>
            <a:ext cx="2893176" cy="1168367"/>
          </a:xfrm>
          <a:prstGeom prst="wedgeRoundRectCallout">
            <a:avLst>
              <a:gd name="adj1" fmla="val -43837"/>
              <a:gd name="adj2" fmla="val 125341"/>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Zéro information de A à Z” (…) Finalement j’étais quoi? Un numéro qui a accouché qui a eu un problème après.</a:t>
            </a:r>
            <a:r>
              <a:rPr lang="fr-FR" sz="1300" dirty="0">
                <a:latin typeface="Calibri" pitchFamily="34" charset="0"/>
              </a:rPr>
              <a:t> »</a:t>
            </a:r>
            <a:r>
              <a:rPr lang="en-GB" sz="1300" dirty="0">
                <a:latin typeface="Calibri" pitchFamily="34" charset="0"/>
              </a:rPr>
              <a:t> (No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cardiopathies)</a:t>
            </a:r>
          </a:p>
        </p:txBody>
      </p:sp>
      <p:sp>
        <p:nvSpPr>
          <p:cNvPr id="17" name="Rounded Rectangular Callout 26"/>
          <p:cNvSpPr/>
          <p:nvPr/>
        </p:nvSpPr>
        <p:spPr>
          <a:xfrm>
            <a:off x="1080812" y="1053259"/>
            <a:ext cx="3274471" cy="2417272"/>
          </a:xfrm>
          <a:prstGeom prst="wedgeRoundRectCallout">
            <a:avLst>
              <a:gd name="adj1" fmla="val 63639"/>
              <a:gd name="adj2" fmla="val -18846"/>
              <a:gd name="adj3" fmla="val 16667"/>
            </a:avLst>
          </a:prstGeom>
          <a:solidFill>
            <a:schemeClr val="accent4">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J’ai cruellement manqué d’information. (…) Il nous a dit ‘il y a certainement un problème au cœur mais moi je ne suis pas spécialisée dans la pédiatrie’. Mais il savait. Il savait parce qu'après quand on a été transférées, la cardio pédiatre nous a dit: ‘il y a ça et ça, donc Monsieur Machin a bien diagnostiqué qu’il y avait un problème. »</a:t>
            </a:r>
            <a:r>
              <a:rPr lang="en-GB" sz="1300" dirty="0">
                <a:latin typeface="Calibri" pitchFamily="34" charset="0"/>
              </a:rPr>
              <a:t> (No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cardiopathies)</a:t>
            </a:r>
          </a:p>
        </p:txBody>
      </p:sp>
      <p:sp>
        <p:nvSpPr>
          <p:cNvPr id="18" name="Title 1"/>
          <p:cNvSpPr txBox="1">
            <a:spLocks/>
          </p:cNvSpPr>
          <p:nvPr/>
        </p:nvSpPr>
        <p:spPr>
          <a:xfrm>
            <a:off x="218660" y="116632"/>
            <a:ext cx="8888827"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Une affaire de </a:t>
            </a:r>
            <a:r>
              <a:rPr lang="en-GB" sz="4000" b="1" dirty="0" err="1">
                <a:solidFill>
                  <a:schemeClr val="bg1">
                    <a:lumMod val="50000"/>
                  </a:schemeClr>
                </a:solidFill>
                <a:effectLst/>
                <a:latin typeface="Calibri" pitchFamily="34" charset="0"/>
                <a:cs typeface="Calibri" pitchFamily="34" charset="0"/>
              </a:rPr>
              <a:t>personnes</a:t>
            </a:r>
            <a:r>
              <a:rPr lang="en-GB" sz="4000" b="1" dirty="0">
                <a:solidFill>
                  <a:schemeClr val="bg1">
                    <a:lumMod val="50000"/>
                  </a:schemeClr>
                </a:solidFill>
                <a:effectLst/>
                <a:latin typeface="Calibri" pitchFamily="34" charset="0"/>
                <a:cs typeface="Calibri" pitchFamily="34" charset="0"/>
              </a:rPr>
              <a:t>  </a:t>
            </a:r>
          </a:p>
        </p:txBody>
      </p:sp>
      <p:sp>
        <p:nvSpPr>
          <p:cNvPr id="19" name="Rounded Rectangular Callout 26"/>
          <p:cNvSpPr/>
          <p:nvPr/>
        </p:nvSpPr>
        <p:spPr>
          <a:xfrm>
            <a:off x="218661" y="4404391"/>
            <a:ext cx="3055810" cy="1976937"/>
          </a:xfrm>
          <a:prstGeom prst="wedgeRoundRectCallout">
            <a:avLst>
              <a:gd name="adj1" fmla="val 58281"/>
              <a:gd name="adj2" fmla="val -15332"/>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La sage-femme venait juste de me recoudre. En fait, elle me recousait pendant qu’il regardait mon bébé. Moi, j’avais encore les pieds dans les étriers ! Donc, elle a posé le bébé sur moi et, tout de suite, il y a le monsieur qui vient : « bon alors, on suspecte une trisomie 21.</a:t>
            </a:r>
            <a:r>
              <a:rPr lang="fr-FR" sz="1300" dirty="0">
                <a:latin typeface="Calibri" pitchFamily="34" charset="0"/>
              </a:rPr>
              <a:t> »</a:t>
            </a:r>
            <a:r>
              <a:rPr lang="en-GB" sz="1300" dirty="0">
                <a:latin typeface="Calibri" pitchFamily="34" charset="0"/>
              </a:rPr>
              <a:t> (Sarah, T21)</a:t>
            </a:r>
          </a:p>
        </p:txBody>
      </p:sp>
    </p:spTree>
    <p:extLst>
      <p:ext uri="{BB962C8B-B14F-4D97-AF65-F5344CB8AC3E}">
        <p14:creationId xmlns:p14="http://schemas.microsoft.com/office/powerpoint/2010/main" val="28503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ox(i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4" grpId="0" animBg="1"/>
      <p:bldP spid="17"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3848" y="3628010"/>
            <a:ext cx="2511668"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Des </a:t>
            </a:r>
            <a:r>
              <a:rPr lang="en-GB" b="1" dirty="0" err="1">
                <a:latin typeface="Calibri" panose="020F0502020204030204" pitchFamily="34" charset="0"/>
                <a:cs typeface="Calibri" panose="020F0502020204030204" pitchFamily="34" charset="0"/>
              </a:rPr>
              <a:t>rôles</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inversés</a:t>
            </a:r>
            <a:r>
              <a:rPr lang="en-GB" b="1" dirty="0">
                <a:latin typeface="Calibri" panose="020F0502020204030204" pitchFamily="34" charset="0"/>
                <a:cs typeface="Calibri" panose="020F0502020204030204" pitchFamily="34" charset="0"/>
              </a:rPr>
              <a:t>?</a:t>
            </a:r>
          </a:p>
        </p:txBody>
      </p:sp>
      <p:sp>
        <p:nvSpPr>
          <p:cNvPr id="16" name="TextBox 15"/>
          <p:cNvSpPr txBox="1"/>
          <p:nvPr/>
        </p:nvSpPr>
        <p:spPr>
          <a:xfrm>
            <a:off x="6576265" y="4297569"/>
            <a:ext cx="1425648" cy="5078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err="1">
                <a:latin typeface="Calibri" panose="020F0502020204030204" pitchFamily="34" charset="0"/>
                <a:cs typeface="Calibri" panose="020F0502020204030204" pitchFamily="34" charset="0"/>
              </a:rPr>
              <a:t>Attachement</a:t>
            </a:r>
            <a:endParaRPr lang="en-GB" b="1" dirty="0">
              <a:latin typeface="Calibri" panose="020F0502020204030204" pitchFamily="34" charset="0"/>
              <a:cs typeface="Calibri" panose="020F0502020204030204" pitchFamily="34" charset="0"/>
            </a:endParaRPr>
          </a:p>
        </p:txBody>
      </p:sp>
      <p:sp>
        <p:nvSpPr>
          <p:cNvPr id="6" name="TextBox 5"/>
          <p:cNvSpPr txBox="1"/>
          <p:nvPr/>
        </p:nvSpPr>
        <p:spPr>
          <a:xfrm>
            <a:off x="1981395" y="1489488"/>
            <a:ext cx="2007005"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err="1">
                <a:latin typeface="Calibri" panose="020F0502020204030204" pitchFamily="34" charset="0"/>
                <a:cs typeface="Calibri" panose="020F0502020204030204" pitchFamily="34" charset="0"/>
              </a:rPr>
              <a:t>Déférence</a:t>
            </a:r>
            <a:r>
              <a:rPr lang="en-GB" b="1" dirty="0">
                <a:latin typeface="Calibri" panose="020F0502020204030204" pitchFamily="34" charset="0"/>
                <a:cs typeface="Calibri" panose="020F0502020204030204" pitchFamily="34" charset="0"/>
              </a:rPr>
              <a:t> aux </a:t>
            </a:r>
            <a:r>
              <a:rPr lang="en-GB" b="1" dirty="0" err="1">
                <a:latin typeface="Calibri" panose="020F0502020204030204" pitchFamily="34" charset="0"/>
                <a:cs typeface="Calibri" panose="020F0502020204030204" pitchFamily="34" charset="0"/>
              </a:rPr>
              <a:t>professionnels</a:t>
            </a:r>
            <a:endParaRPr lang="en-GB" b="1" dirty="0">
              <a:latin typeface="Calibri" panose="020F0502020204030204" pitchFamily="34" charset="0"/>
              <a:cs typeface="Calibri" panose="020F0502020204030204" pitchFamily="34" charset="0"/>
            </a:endParaRPr>
          </a:p>
        </p:txBody>
      </p:sp>
      <p:sp>
        <p:nvSpPr>
          <p:cNvPr id="11" name="Rounded Rectangular Callout 26"/>
          <p:cNvSpPr/>
          <p:nvPr/>
        </p:nvSpPr>
        <p:spPr>
          <a:xfrm>
            <a:off x="5209500" y="1879675"/>
            <a:ext cx="3237304" cy="1071609"/>
          </a:xfrm>
          <a:prstGeom prst="wedgeRoundRectCallout">
            <a:avLst>
              <a:gd name="adj1" fmla="val -82665"/>
              <a:gd name="adj2" fmla="val -5621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J’allais pas lui dire ce qu’elle avait à faire (…) J’avais le droit de recommencer une grossesse après 6 mois. </a:t>
            </a:r>
            <a:r>
              <a:rPr lang="fr-FR" sz="1300" dirty="0">
                <a:latin typeface="Calibri" pitchFamily="34" charset="0"/>
              </a:rPr>
              <a:t>» </a:t>
            </a:r>
            <a:r>
              <a:rPr lang="en-GB" sz="1300" dirty="0">
                <a:latin typeface="Calibri" pitchFamily="34" charset="0"/>
              </a:rPr>
              <a:t>(Ariane, T13)</a:t>
            </a:r>
          </a:p>
        </p:txBody>
      </p:sp>
      <p:sp>
        <p:nvSpPr>
          <p:cNvPr id="12" name="Rounded Rectangular Callout 26"/>
          <p:cNvSpPr/>
          <p:nvPr/>
        </p:nvSpPr>
        <p:spPr>
          <a:xfrm>
            <a:off x="503776" y="4520869"/>
            <a:ext cx="3528392" cy="1572427"/>
          </a:xfrm>
          <a:prstGeom prst="wedgeRoundRectCallout">
            <a:avLst>
              <a:gd name="adj1" fmla="val 39483"/>
              <a:gd name="adj2" fmla="val -67826"/>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Les professionnels qui nous entourent sont pas très au courant de la maladie. Pour ceux qui acceptent d’apprendre des choses des parents en tout cas, c’est plutôt nous qui leur apportons que l’inverse.</a:t>
            </a:r>
            <a:r>
              <a:rPr lang="fr-FR" sz="1300" dirty="0">
                <a:latin typeface="Calibri" pitchFamily="34" charset="0"/>
              </a:rPr>
              <a:t> »</a:t>
            </a:r>
            <a:r>
              <a:rPr lang="en-GB" sz="1300" dirty="0">
                <a:latin typeface="Calibri" pitchFamily="34" charset="0"/>
              </a:rPr>
              <a:t> (Camille, d</a:t>
            </a:r>
            <a:r>
              <a:rPr lang="fr-FR" sz="1300" dirty="0">
                <a:latin typeface="Calibri" pitchFamily="34" charset="0"/>
              </a:rPr>
              <a:t>é</a:t>
            </a:r>
            <a:r>
              <a:rPr lang="en-GB" sz="1300" dirty="0">
                <a:latin typeface="Calibri" pitchFamily="34" charset="0"/>
              </a:rPr>
              <a:t>l</a:t>
            </a:r>
            <a:r>
              <a:rPr lang="fr-FR" sz="1300" dirty="0">
                <a:latin typeface="Calibri" pitchFamily="34" charset="0"/>
              </a:rPr>
              <a:t>é</a:t>
            </a:r>
            <a:r>
              <a:rPr lang="en-GB" sz="1300" dirty="0" err="1">
                <a:latin typeface="Calibri" pitchFamily="34" charset="0"/>
              </a:rPr>
              <a:t>tion</a:t>
            </a:r>
            <a:r>
              <a:rPr lang="en-GB" sz="1300" dirty="0">
                <a:latin typeface="Calibri" pitchFamily="34" charset="0"/>
              </a:rPr>
              <a:t> sur </a:t>
            </a:r>
            <a:r>
              <a:rPr lang="en-GB" sz="1300" dirty="0" err="1">
                <a:latin typeface="Calibri" pitchFamily="34" charset="0"/>
              </a:rPr>
              <a:t>gène</a:t>
            </a:r>
            <a:r>
              <a:rPr lang="en-GB" sz="1300" dirty="0">
                <a:latin typeface="Calibri" pitchFamily="34" charset="0"/>
              </a:rPr>
              <a:t> CDKL5)</a:t>
            </a:r>
          </a:p>
        </p:txBody>
      </p:sp>
      <p:sp>
        <p:nvSpPr>
          <p:cNvPr id="14" name="Rounded Rectangular Callout 26"/>
          <p:cNvSpPr/>
          <p:nvPr/>
        </p:nvSpPr>
        <p:spPr>
          <a:xfrm>
            <a:off x="6084168" y="5470078"/>
            <a:ext cx="2952328" cy="1168367"/>
          </a:xfrm>
          <a:prstGeom prst="wedgeRoundRectCallout">
            <a:avLst>
              <a:gd name="adj1" fmla="val 2721"/>
              <a:gd name="adj2" fmla="val -88272"/>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Moi, je me sens encore en lien et puis mon mari aussi, de toute façon. Je sens encore un lien très fort avec cette équipe. </a:t>
            </a:r>
            <a:r>
              <a:rPr lang="fr-FR" sz="1300" dirty="0">
                <a:latin typeface="Calibri" pitchFamily="34" charset="0"/>
              </a:rPr>
              <a:t>»</a:t>
            </a:r>
            <a:r>
              <a:rPr lang="en-GB" sz="1300" dirty="0">
                <a:latin typeface="Calibri" pitchFamily="34" charset="0"/>
              </a:rPr>
              <a:t> (</a:t>
            </a:r>
            <a:r>
              <a:rPr lang="en-GB" sz="1300" dirty="0" err="1">
                <a:latin typeface="Calibri" pitchFamily="34" charset="0"/>
              </a:rPr>
              <a:t>Lise</a:t>
            </a:r>
            <a:r>
              <a:rPr lang="en-GB" sz="1300" dirty="0">
                <a:latin typeface="Calibri" pitchFamily="34" charset="0"/>
              </a:rPr>
              <a:t>, syndrome de Charge)</a:t>
            </a:r>
          </a:p>
        </p:txBody>
      </p:sp>
      <p:sp>
        <p:nvSpPr>
          <p:cNvPr id="18" name="Title 1"/>
          <p:cNvSpPr txBox="1">
            <a:spLocks/>
          </p:cNvSpPr>
          <p:nvPr/>
        </p:nvSpPr>
        <p:spPr>
          <a:xfrm>
            <a:off x="470600" y="116632"/>
            <a:ext cx="8673400"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err="1">
                <a:solidFill>
                  <a:schemeClr val="bg1">
                    <a:lumMod val="50000"/>
                  </a:schemeClr>
                </a:solidFill>
                <a:effectLst/>
                <a:latin typeface="Calibri" pitchFamily="34" charset="0"/>
                <a:cs typeface="Calibri" pitchFamily="34" charset="0"/>
              </a:rPr>
              <a:t>Dynamique</a:t>
            </a:r>
            <a:r>
              <a:rPr lang="en-GB" sz="4000" b="1" dirty="0">
                <a:solidFill>
                  <a:schemeClr val="bg1">
                    <a:lumMod val="50000"/>
                  </a:schemeClr>
                </a:solidFill>
                <a:effectLst/>
                <a:latin typeface="Calibri" pitchFamily="34" charset="0"/>
                <a:cs typeface="Calibri" pitchFamily="34" charset="0"/>
              </a:rPr>
              <a:t> patients/</a:t>
            </a:r>
            <a:r>
              <a:rPr lang="en-GB" sz="4000" b="1" dirty="0" err="1">
                <a:solidFill>
                  <a:schemeClr val="bg1">
                    <a:lumMod val="50000"/>
                  </a:schemeClr>
                </a:solidFill>
                <a:effectLst/>
                <a:latin typeface="Calibri" pitchFamily="34" charset="0"/>
                <a:cs typeface="Calibri" pitchFamily="34" charset="0"/>
              </a:rPr>
              <a:t>professionnels</a:t>
            </a:r>
            <a:r>
              <a:rPr lang="en-GB" sz="4000" b="1" dirty="0">
                <a:solidFill>
                  <a:schemeClr val="bg1">
                    <a:lumMod val="50000"/>
                  </a:schemeClr>
                </a:solidFill>
                <a:effectLst/>
                <a:latin typeface="Calibri" pitchFamily="34" charset="0"/>
                <a:cs typeface="Calibri" pitchFamily="34" charset="0"/>
              </a:rPr>
              <a:t> </a:t>
            </a:r>
          </a:p>
        </p:txBody>
      </p:sp>
    </p:spTree>
    <p:extLst>
      <p:ext uri="{BB962C8B-B14F-4D97-AF65-F5344CB8AC3E}">
        <p14:creationId xmlns:p14="http://schemas.microsoft.com/office/powerpoint/2010/main" val="176116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ox(in)">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ox(in)">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6" grpId="0" animBg="1"/>
      <p:bldP spid="11" grpId="0" animBg="1"/>
      <p:bldP spid="12"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8324" y="1341964"/>
            <a:ext cx="2511668"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err="1">
                <a:latin typeface="Calibri" panose="020F0502020204030204" pitchFamily="34" charset="0"/>
                <a:cs typeface="Calibri" panose="020F0502020204030204" pitchFamily="34" charset="0"/>
              </a:rPr>
              <a:t>L’erreur</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est</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humaine</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3995936" y="2996952"/>
            <a:ext cx="2681824"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r>
              <a:rPr lang="en-GB" b="1" dirty="0">
                <a:latin typeface="Calibri" panose="020F0502020204030204" pitchFamily="34" charset="0"/>
                <a:cs typeface="Calibri" panose="020F0502020204030204" pitchFamily="34" charset="0"/>
              </a:rPr>
              <a:t>Le ‘spectre’ de la litigation</a:t>
            </a:r>
          </a:p>
        </p:txBody>
      </p:sp>
      <p:sp>
        <p:nvSpPr>
          <p:cNvPr id="18" name="Title 1"/>
          <p:cNvSpPr txBox="1">
            <a:spLocks/>
          </p:cNvSpPr>
          <p:nvPr/>
        </p:nvSpPr>
        <p:spPr>
          <a:xfrm>
            <a:off x="373524" y="116632"/>
            <a:ext cx="8770475"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3600" b="1" dirty="0" err="1">
                <a:solidFill>
                  <a:schemeClr val="bg1">
                    <a:lumMod val="50000"/>
                  </a:schemeClr>
                </a:solidFill>
                <a:effectLst/>
                <a:latin typeface="Calibri" pitchFamily="34" charset="0"/>
                <a:cs typeface="Calibri" pitchFamily="34" charset="0"/>
              </a:rPr>
              <a:t>Amertume</a:t>
            </a:r>
            <a:r>
              <a:rPr lang="en-GB" sz="3600" b="1" dirty="0">
                <a:solidFill>
                  <a:schemeClr val="bg1">
                    <a:lumMod val="50000"/>
                  </a:schemeClr>
                </a:solidFill>
                <a:effectLst/>
                <a:latin typeface="Calibri" pitchFamily="34" charset="0"/>
                <a:cs typeface="Calibri" pitchFamily="34" charset="0"/>
              </a:rPr>
              <a:t>, </a:t>
            </a:r>
            <a:r>
              <a:rPr lang="en-GB" sz="3600" b="1" dirty="0" err="1">
                <a:solidFill>
                  <a:schemeClr val="bg1">
                    <a:lumMod val="50000"/>
                  </a:schemeClr>
                </a:solidFill>
                <a:effectLst/>
                <a:latin typeface="Calibri" pitchFamily="34" charset="0"/>
                <a:cs typeface="Calibri" pitchFamily="34" charset="0"/>
              </a:rPr>
              <a:t>mais</a:t>
            </a:r>
            <a:r>
              <a:rPr lang="en-GB" sz="3600" b="1" dirty="0">
                <a:solidFill>
                  <a:schemeClr val="bg1">
                    <a:lumMod val="50000"/>
                  </a:schemeClr>
                </a:solidFill>
                <a:effectLst/>
                <a:latin typeface="Calibri" pitchFamily="34" charset="0"/>
                <a:cs typeface="Calibri" pitchFamily="34" charset="0"/>
              </a:rPr>
              <a:t> pas de </a:t>
            </a:r>
            <a:r>
              <a:rPr lang="en-GB" sz="3600" b="1" dirty="0" err="1">
                <a:solidFill>
                  <a:schemeClr val="bg1">
                    <a:lumMod val="50000"/>
                  </a:schemeClr>
                </a:solidFill>
                <a:effectLst/>
                <a:latin typeface="Calibri" pitchFamily="34" charset="0"/>
                <a:cs typeface="Calibri" pitchFamily="34" charset="0"/>
              </a:rPr>
              <a:t>mise</a:t>
            </a:r>
            <a:r>
              <a:rPr lang="en-GB" sz="3600" b="1" dirty="0">
                <a:solidFill>
                  <a:schemeClr val="bg1">
                    <a:lumMod val="50000"/>
                  </a:schemeClr>
                </a:solidFill>
                <a:effectLst/>
                <a:latin typeface="Calibri" pitchFamily="34" charset="0"/>
                <a:cs typeface="Calibri" pitchFamily="34" charset="0"/>
              </a:rPr>
              <a:t> </a:t>
            </a:r>
            <a:r>
              <a:rPr lang="en-GB" sz="3600" b="1" dirty="0" err="1">
                <a:solidFill>
                  <a:schemeClr val="bg1">
                    <a:lumMod val="50000"/>
                  </a:schemeClr>
                </a:solidFill>
                <a:effectLst/>
                <a:latin typeface="Calibri" pitchFamily="34" charset="0"/>
                <a:cs typeface="Calibri" pitchFamily="34" charset="0"/>
              </a:rPr>
              <a:t>en</a:t>
            </a:r>
            <a:r>
              <a:rPr lang="en-GB" sz="3600" b="1" dirty="0">
                <a:solidFill>
                  <a:schemeClr val="bg1">
                    <a:lumMod val="50000"/>
                  </a:schemeClr>
                </a:solidFill>
                <a:effectLst/>
                <a:latin typeface="Calibri" pitchFamily="34" charset="0"/>
                <a:cs typeface="Calibri" pitchFamily="34" charset="0"/>
              </a:rPr>
              <a:t> accusation</a:t>
            </a:r>
          </a:p>
        </p:txBody>
      </p:sp>
      <p:sp>
        <p:nvSpPr>
          <p:cNvPr id="13" name="Rounded Rectangular Callout 26"/>
          <p:cNvSpPr/>
          <p:nvPr/>
        </p:nvSpPr>
        <p:spPr>
          <a:xfrm>
            <a:off x="373524" y="2293378"/>
            <a:ext cx="2398275" cy="1464304"/>
          </a:xfrm>
          <a:prstGeom prst="wedgeRoundRectCallout">
            <a:avLst>
              <a:gd name="adj1" fmla="val 72781"/>
              <a:gd name="adj2" fmla="val -76618"/>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«C’est pas un dieu, c’est pas un robot (…) Moi, des conneries dans mon boulot, j’en fait. Voilà, c’est pas un dieu.</a:t>
            </a:r>
            <a:r>
              <a:rPr lang="fr-FR" sz="1300" dirty="0">
                <a:latin typeface="Calibri" pitchFamily="34" charset="0"/>
              </a:rPr>
              <a:t> »  </a:t>
            </a:r>
            <a:r>
              <a:rPr lang="en-GB" sz="1300" dirty="0">
                <a:latin typeface="Calibri" pitchFamily="34" charset="0"/>
              </a:rPr>
              <a:t>(</a:t>
            </a:r>
            <a:r>
              <a:rPr lang="en-GB" sz="1300" dirty="0" err="1">
                <a:latin typeface="Calibri" pitchFamily="34" charset="0"/>
              </a:rPr>
              <a:t>Lise</a:t>
            </a:r>
            <a:r>
              <a:rPr lang="en-GB" sz="1300" dirty="0">
                <a:latin typeface="Calibri" pitchFamily="34" charset="0"/>
              </a:rPr>
              <a:t>, syndrome de Charge)</a:t>
            </a:r>
          </a:p>
        </p:txBody>
      </p:sp>
      <p:sp>
        <p:nvSpPr>
          <p:cNvPr id="15" name="Rounded Rectangular Callout 26"/>
          <p:cNvSpPr/>
          <p:nvPr/>
        </p:nvSpPr>
        <p:spPr>
          <a:xfrm>
            <a:off x="4740457" y="4201162"/>
            <a:ext cx="3443785" cy="2061307"/>
          </a:xfrm>
          <a:prstGeom prst="wedgeRoundRectCallout">
            <a:avLst>
              <a:gd name="adj1" fmla="val -44650"/>
              <a:gd name="adj2" fmla="val -81770"/>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Je pense qu’il y a aussi des médecins qui sont un peu flippés de se dire : mon dieu, on n’a pas vu la première trisomie, on va se faire attaquer au tribunal. Et c’est pas dans notre culture ! Mais j’imagine que ça doit arriver. Du coup, j’ai été plus suivie pour ça qu’autre chose.</a:t>
            </a:r>
            <a:r>
              <a:rPr lang="fr-FR" sz="1300" dirty="0">
                <a:latin typeface="Calibri" pitchFamily="34" charset="0"/>
              </a:rPr>
              <a:t> » (Catherine, T21</a:t>
            </a:r>
            <a:r>
              <a:rPr lang="en-GB" sz="1300" dirty="0">
                <a:latin typeface="Calibri" pitchFamily="34" charset="0"/>
              </a:rPr>
              <a:t>)</a:t>
            </a:r>
          </a:p>
        </p:txBody>
      </p:sp>
    </p:spTree>
    <p:extLst>
      <p:ext uri="{BB962C8B-B14F-4D97-AF65-F5344CB8AC3E}">
        <p14:creationId xmlns:p14="http://schemas.microsoft.com/office/powerpoint/2010/main" val="399339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ular Callout 26"/>
          <p:cNvSpPr/>
          <p:nvPr/>
        </p:nvSpPr>
        <p:spPr>
          <a:xfrm>
            <a:off x="5054847" y="2256737"/>
            <a:ext cx="3562198" cy="1150336"/>
          </a:xfrm>
          <a:prstGeom prst="wedgeRoundRectCallout">
            <a:avLst>
              <a:gd name="adj1" fmla="val 2721"/>
              <a:gd name="adj2" fmla="val -88272"/>
              <a:gd name="adj3" fmla="val 16667"/>
            </a:avLst>
          </a:prstGeom>
          <a:solidFill>
            <a:schemeClr val="accent6">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Syndrome Charge et apparemment, d’après ce qu’on a compris après, c’est la bête noire des échographistes parce que c’est très compliqué à détecter en anténatal. » </a:t>
            </a:r>
            <a:r>
              <a:rPr lang="en-GB" sz="1300" dirty="0">
                <a:latin typeface="Calibri" pitchFamily="34" charset="0"/>
              </a:rPr>
              <a:t>(</a:t>
            </a:r>
            <a:r>
              <a:rPr lang="en-GB" sz="1300" dirty="0" err="1">
                <a:latin typeface="Calibri" pitchFamily="34" charset="0"/>
              </a:rPr>
              <a:t>Lise</a:t>
            </a:r>
            <a:r>
              <a:rPr lang="en-GB" sz="1300" dirty="0">
                <a:latin typeface="Calibri" pitchFamily="34" charset="0"/>
              </a:rPr>
              <a:t>, syndrome de Charge)</a:t>
            </a:r>
          </a:p>
        </p:txBody>
      </p:sp>
      <p:sp>
        <p:nvSpPr>
          <p:cNvPr id="18" name="Title 1"/>
          <p:cNvSpPr txBox="1">
            <a:spLocks/>
          </p:cNvSpPr>
          <p:nvPr/>
        </p:nvSpPr>
        <p:spPr>
          <a:xfrm>
            <a:off x="467544" y="116632"/>
            <a:ext cx="8676456"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3600" b="1" dirty="0" err="1">
                <a:solidFill>
                  <a:schemeClr val="bg1">
                    <a:lumMod val="50000"/>
                  </a:schemeClr>
                </a:solidFill>
                <a:effectLst/>
                <a:latin typeface="Calibri" pitchFamily="34" charset="0"/>
                <a:cs typeface="Calibri" pitchFamily="34" charset="0"/>
              </a:rPr>
              <a:t>Amertume</a:t>
            </a:r>
            <a:r>
              <a:rPr lang="en-GB" sz="3600" b="1" dirty="0">
                <a:solidFill>
                  <a:schemeClr val="bg1">
                    <a:lumMod val="50000"/>
                  </a:schemeClr>
                </a:solidFill>
                <a:effectLst/>
                <a:latin typeface="Calibri" pitchFamily="34" charset="0"/>
                <a:cs typeface="Calibri" pitchFamily="34" charset="0"/>
              </a:rPr>
              <a:t>, </a:t>
            </a:r>
            <a:r>
              <a:rPr lang="en-GB" sz="3600" b="1" dirty="0" err="1">
                <a:solidFill>
                  <a:schemeClr val="bg1">
                    <a:lumMod val="50000"/>
                  </a:schemeClr>
                </a:solidFill>
                <a:effectLst/>
                <a:latin typeface="Calibri" pitchFamily="34" charset="0"/>
                <a:cs typeface="Calibri" pitchFamily="34" charset="0"/>
              </a:rPr>
              <a:t>mais</a:t>
            </a:r>
            <a:r>
              <a:rPr lang="en-GB" sz="3600" b="1" dirty="0">
                <a:solidFill>
                  <a:schemeClr val="bg1">
                    <a:lumMod val="50000"/>
                  </a:schemeClr>
                </a:solidFill>
                <a:effectLst/>
                <a:latin typeface="Calibri" pitchFamily="34" charset="0"/>
                <a:cs typeface="Calibri" pitchFamily="34" charset="0"/>
              </a:rPr>
              <a:t> pas de </a:t>
            </a:r>
            <a:r>
              <a:rPr lang="en-GB" sz="3600" b="1" dirty="0" err="1">
                <a:solidFill>
                  <a:schemeClr val="bg1">
                    <a:lumMod val="50000"/>
                  </a:schemeClr>
                </a:solidFill>
                <a:effectLst/>
                <a:latin typeface="Calibri" pitchFamily="34" charset="0"/>
                <a:cs typeface="Calibri" pitchFamily="34" charset="0"/>
              </a:rPr>
              <a:t>mise</a:t>
            </a:r>
            <a:r>
              <a:rPr lang="en-GB" sz="3600" b="1" dirty="0">
                <a:solidFill>
                  <a:schemeClr val="bg1">
                    <a:lumMod val="50000"/>
                  </a:schemeClr>
                </a:solidFill>
                <a:effectLst/>
                <a:latin typeface="Calibri" pitchFamily="34" charset="0"/>
                <a:cs typeface="Calibri" pitchFamily="34" charset="0"/>
              </a:rPr>
              <a:t> </a:t>
            </a:r>
            <a:r>
              <a:rPr lang="en-GB" sz="3600" b="1" dirty="0" err="1">
                <a:solidFill>
                  <a:schemeClr val="bg1">
                    <a:lumMod val="50000"/>
                  </a:schemeClr>
                </a:solidFill>
                <a:effectLst/>
                <a:latin typeface="Calibri" pitchFamily="34" charset="0"/>
                <a:cs typeface="Calibri" pitchFamily="34" charset="0"/>
              </a:rPr>
              <a:t>en</a:t>
            </a:r>
            <a:r>
              <a:rPr lang="en-GB" sz="3600" b="1" dirty="0">
                <a:solidFill>
                  <a:schemeClr val="bg1">
                    <a:lumMod val="50000"/>
                  </a:schemeClr>
                </a:solidFill>
                <a:effectLst/>
                <a:latin typeface="Calibri" pitchFamily="34" charset="0"/>
                <a:cs typeface="Calibri" pitchFamily="34" charset="0"/>
              </a:rPr>
              <a:t> accusation</a:t>
            </a:r>
          </a:p>
        </p:txBody>
      </p:sp>
      <p:sp>
        <p:nvSpPr>
          <p:cNvPr id="9" name="TextBox 8"/>
          <p:cNvSpPr txBox="1"/>
          <p:nvPr/>
        </p:nvSpPr>
        <p:spPr>
          <a:xfrm>
            <a:off x="467544" y="1376655"/>
            <a:ext cx="2511668"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err="1">
                <a:latin typeface="Calibri" panose="020F0502020204030204" pitchFamily="34" charset="0"/>
                <a:cs typeface="Calibri" panose="020F0502020204030204" pitchFamily="34" charset="0"/>
              </a:rPr>
              <a:t>Technologie</a:t>
            </a:r>
            <a:r>
              <a:rPr lang="en-GB" b="1" dirty="0">
                <a:latin typeface="Calibri" panose="020F0502020204030204" pitchFamily="34" charset="0"/>
                <a:cs typeface="Calibri" panose="020F0502020204030204" pitchFamily="34" charset="0"/>
              </a:rPr>
              <a:t> et expertise </a:t>
            </a:r>
            <a:r>
              <a:rPr lang="en-GB" b="1" dirty="0" err="1">
                <a:latin typeface="Calibri" panose="020F0502020204030204" pitchFamily="34" charset="0"/>
                <a:cs typeface="Calibri" panose="020F0502020204030204" pitchFamily="34" charset="0"/>
              </a:rPr>
              <a:t>questionnées</a:t>
            </a:r>
            <a:endParaRPr lang="en-GB" b="1" dirty="0">
              <a:latin typeface="Calibri" panose="020F0502020204030204" pitchFamily="34" charset="0"/>
              <a:cs typeface="Calibri" panose="020F0502020204030204" pitchFamily="34" charset="0"/>
            </a:endParaRPr>
          </a:p>
        </p:txBody>
      </p:sp>
      <p:sp>
        <p:nvSpPr>
          <p:cNvPr id="10" name="Rounded Rectangular Callout 26"/>
          <p:cNvSpPr/>
          <p:nvPr/>
        </p:nvSpPr>
        <p:spPr>
          <a:xfrm>
            <a:off x="251520" y="2420888"/>
            <a:ext cx="4176464" cy="1630541"/>
          </a:xfrm>
          <a:prstGeom prst="wedgeRoundRectCallout">
            <a:avLst>
              <a:gd name="adj1" fmla="val -434"/>
              <a:gd name="adj2" fmla="val -66973"/>
              <a:gd name="adj3" fmla="val 16667"/>
            </a:avLst>
          </a:prstGeom>
          <a:solidFill>
            <a:srgbClr val="0070C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Mes belles-sœurs ont eu des échos sur Paris, j’ai l’impression qu’elles sont beaucoup plus détaillées les échos. Alors après, peut-être qu’il faut revoir les formations des médecins, je sais pas comment ça se passe. Il y a peut-être des formations au niveau des gynécos et peut-être qu’il y a des choses à revoir. Après, il y a les appareils d’échographie aussi. »</a:t>
            </a:r>
            <a:r>
              <a:rPr lang="en-GB" sz="1300" dirty="0">
                <a:latin typeface="Calibri" pitchFamily="34" charset="0"/>
              </a:rPr>
              <a:t> (Ariane, T13)</a:t>
            </a:r>
          </a:p>
        </p:txBody>
      </p:sp>
      <p:sp>
        <p:nvSpPr>
          <p:cNvPr id="19" name="TextBox 18"/>
          <p:cNvSpPr txBox="1"/>
          <p:nvPr/>
        </p:nvSpPr>
        <p:spPr>
          <a:xfrm>
            <a:off x="5347260" y="1427715"/>
            <a:ext cx="3553436"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Des conditions quasi-</a:t>
            </a:r>
            <a:r>
              <a:rPr lang="en-GB" b="1" dirty="0" err="1">
                <a:latin typeface="Calibri" panose="020F0502020204030204" pitchFamily="34" charset="0"/>
                <a:cs typeface="Calibri" panose="020F0502020204030204" pitchFamily="34" charset="0"/>
              </a:rPr>
              <a:t>indétectables</a:t>
            </a:r>
            <a:endParaRPr lang="en-GB" b="1" dirty="0">
              <a:latin typeface="Calibri" panose="020F0502020204030204" pitchFamily="34" charset="0"/>
              <a:cs typeface="Calibri" panose="020F0502020204030204" pitchFamily="34" charset="0"/>
            </a:endParaRPr>
          </a:p>
        </p:txBody>
      </p:sp>
      <p:sp>
        <p:nvSpPr>
          <p:cNvPr id="20" name="TextBox 19"/>
          <p:cNvSpPr txBox="1"/>
          <p:nvPr/>
        </p:nvSpPr>
        <p:spPr>
          <a:xfrm>
            <a:off x="5868144" y="4051429"/>
            <a:ext cx="2511668" cy="923330"/>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Remise </a:t>
            </a:r>
            <a:r>
              <a:rPr lang="en-GB" b="1" dirty="0" err="1">
                <a:latin typeface="Calibri" panose="020F0502020204030204" pitchFamily="34" charset="0"/>
                <a:cs typeface="Calibri" panose="020F0502020204030204" pitchFamily="34" charset="0"/>
              </a:rPr>
              <a:t>en</a:t>
            </a:r>
            <a:r>
              <a:rPr lang="en-GB" b="1" dirty="0">
                <a:latin typeface="Calibri" panose="020F0502020204030204" pitchFamily="34" charset="0"/>
                <a:cs typeface="Calibri" panose="020F0502020204030204" pitchFamily="34" charset="0"/>
              </a:rPr>
              <a:t> cause </a:t>
            </a:r>
            <a:r>
              <a:rPr lang="en-GB" b="1" dirty="0" err="1">
                <a:latin typeface="Calibri" panose="020F0502020204030204" pitchFamily="34" charset="0"/>
                <a:cs typeface="Calibri" panose="020F0502020204030204" pitchFamily="34" charset="0"/>
              </a:rPr>
              <a:t>personnelle</a:t>
            </a:r>
            <a:r>
              <a:rPr lang="en-GB" b="1" dirty="0">
                <a:latin typeface="Calibri" panose="020F0502020204030204" pitchFamily="34" charset="0"/>
                <a:cs typeface="Calibri" panose="020F0502020204030204" pitchFamily="34" charset="0"/>
              </a:rPr>
              <a:t>  des </a:t>
            </a:r>
            <a:r>
              <a:rPr lang="en-GB" b="1" dirty="0" err="1">
                <a:latin typeface="Calibri" panose="020F0502020204030204" pitchFamily="34" charset="0"/>
                <a:cs typeface="Calibri" panose="020F0502020204030204" pitchFamily="34" charset="0"/>
              </a:rPr>
              <a:t>professionnels</a:t>
            </a:r>
            <a:endParaRPr lang="en-GB" b="1" dirty="0">
              <a:latin typeface="Calibri" panose="020F0502020204030204" pitchFamily="34" charset="0"/>
              <a:cs typeface="Calibri" panose="020F0502020204030204" pitchFamily="34" charset="0"/>
            </a:endParaRPr>
          </a:p>
        </p:txBody>
      </p:sp>
      <p:sp>
        <p:nvSpPr>
          <p:cNvPr id="21" name="Rounded Rectangular Callout 26"/>
          <p:cNvSpPr/>
          <p:nvPr/>
        </p:nvSpPr>
        <p:spPr>
          <a:xfrm>
            <a:off x="827584" y="4456558"/>
            <a:ext cx="4227263" cy="2259632"/>
          </a:xfrm>
          <a:prstGeom prst="wedgeRoundRectCallout">
            <a:avLst>
              <a:gd name="adj1" fmla="val 67033"/>
              <a:gd name="adj2" fmla="val -39957"/>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Elle m’a appelée trois fois après la naissance. Elle m’appelait presque tous les quinze jours pour savoir comment j’allais. On voyait bien vraiment qu’elle s’en voulait.(…) Après, on l’a vue début avril pour la visite postnatale. Elle est restée plus d’une heure avec nous et on voyait bien qu’elle en avait les larmes aux yeux. Je pense que ça a remis même tout son travail… C’est quelqu'un qui est sérieux et ça a remis tout son travail en question, je pense.. </a:t>
            </a:r>
            <a:r>
              <a:rPr lang="fr-FR" sz="1300" dirty="0">
                <a:latin typeface="Calibri" pitchFamily="34" charset="0"/>
              </a:rPr>
              <a:t>»</a:t>
            </a:r>
            <a:r>
              <a:rPr lang="en-GB" sz="1300" dirty="0">
                <a:latin typeface="Calibri" pitchFamily="34" charset="0"/>
              </a:rPr>
              <a:t> (Ariane, T13)</a:t>
            </a:r>
          </a:p>
        </p:txBody>
      </p:sp>
    </p:spTree>
    <p:extLst>
      <p:ext uri="{BB962C8B-B14F-4D97-AF65-F5344CB8AC3E}">
        <p14:creationId xmlns:p14="http://schemas.microsoft.com/office/powerpoint/2010/main" val="31004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ox(in)">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0"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98650" y="2842195"/>
            <a:ext cx="2081462"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Une </a:t>
            </a:r>
            <a:r>
              <a:rPr lang="en-GB" b="1" dirty="0" err="1">
                <a:latin typeface="Calibri" panose="020F0502020204030204" pitchFamily="34" charset="0"/>
                <a:cs typeface="Calibri" panose="020F0502020204030204" pitchFamily="34" charset="0"/>
              </a:rPr>
              <a:t>même</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finalit</a:t>
            </a:r>
            <a:r>
              <a:rPr lang="en-GB" b="1" dirty="0" err="1"/>
              <a:t>é</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4866741" y="4126914"/>
            <a:ext cx="2943306" cy="5078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err="1">
                <a:latin typeface="Calibri" panose="020F0502020204030204" pitchFamily="34" charset="0"/>
                <a:cs typeface="Calibri" panose="020F0502020204030204" pitchFamily="34" charset="0"/>
              </a:rPr>
              <a:t>Eviter</a:t>
            </a:r>
            <a:r>
              <a:rPr lang="en-GB" b="1" dirty="0">
                <a:latin typeface="Calibri" panose="020F0502020204030204" pitchFamily="34" charset="0"/>
                <a:cs typeface="Calibri" panose="020F0502020204030204" pitchFamily="34" charset="0"/>
              </a:rPr>
              <a:t> des questions </a:t>
            </a:r>
            <a:r>
              <a:rPr lang="en-GB" b="1" dirty="0" err="1">
                <a:latin typeface="Calibri" panose="020F0502020204030204" pitchFamily="34" charset="0"/>
                <a:cs typeface="Calibri" panose="020F0502020204030204" pitchFamily="34" charset="0"/>
              </a:rPr>
              <a:t>difficiles</a:t>
            </a:r>
            <a:endParaRPr lang="en-GB" b="1" dirty="0">
              <a:latin typeface="Calibri" panose="020F0502020204030204" pitchFamily="34" charset="0"/>
              <a:cs typeface="Calibri" panose="020F0502020204030204" pitchFamily="34" charset="0"/>
            </a:endParaRPr>
          </a:p>
        </p:txBody>
      </p:sp>
      <p:sp>
        <p:nvSpPr>
          <p:cNvPr id="6" name="TextBox 5"/>
          <p:cNvSpPr txBox="1"/>
          <p:nvPr/>
        </p:nvSpPr>
        <p:spPr>
          <a:xfrm>
            <a:off x="395536" y="1555589"/>
            <a:ext cx="2049179" cy="923330"/>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Une </a:t>
            </a:r>
            <a:r>
              <a:rPr lang="en-GB" b="1" dirty="0" err="1">
                <a:latin typeface="Calibri" panose="020F0502020204030204" pitchFamily="34" charset="0"/>
                <a:cs typeface="Calibri" panose="020F0502020204030204" pitchFamily="34" charset="0"/>
              </a:rPr>
              <a:t>grossesse</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sereine</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dans</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l’ignorance</a:t>
            </a:r>
            <a:r>
              <a:rPr lang="en-GB" b="1" dirty="0">
                <a:latin typeface="Calibri" panose="020F0502020204030204" pitchFamily="34" charset="0"/>
                <a:cs typeface="Calibri" panose="020F0502020204030204" pitchFamily="34" charset="0"/>
              </a:rPr>
              <a:t>’</a:t>
            </a:r>
          </a:p>
        </p:txBody>
      </p:sp>
      <p:sp>
        <p:nvSpPr>
          <p:cNvPr id="11" name="Rounded Rectangular Callout 26"/>
          <p:cNvSpPr/>
          <p:nvPr/>
        </p:nvSpPr>
        <p:spPr>
          <a:xfrm>
            <a:off x="3507310" y="1025045"/>
            <a:ext cx="3945010" cy="1323835"/>
          </a:xfrm>
          <a:prstGeom prst="wedgeRoundRectCallout">
            <a:avLst>
              <a:gd name="adj1" fmla="val -73017"/>
              <a:gd name="adj2" fmla="val 5807"/>
              <a:gd name="adj3" fmla="val 16667"/>
            </a:avLst>
          </a:prstGeom>
          <a:solidFill>
            <a:schemeClr val="accent6">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Je préfère l’avoir vécu comme ça parce que de l’avoir su avant, je pense que j’aurais pas bien vécu ma grossesse alors que j’ai vécu une grossesse parfaite, un accouchement parfait. Tout était très, très bien. » (</a:t>
            </a:r>
            <a:r>
              <a:rPr lang="en-GB" sz="1300" dirty="0">
                <a:latin typeface="Calibri" pitchFamily="34" charset="0"/>
              </a:rPr>
              <a:t>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cardiopathies) </a:t>
            </a:r>
          </a:p>
        </p:txBody>
      </p:sp>
      <p:sp>
        <p:nvSpPr>
          <p:cNvPr id="12" name="Rounded Rectangular Callout 26"/>
          <p:cNvSpPr/>
          <p:nvPr/>
        </p:nvSpPr>
        <p:spPr>
          <a:xfrm>
            <a:off x="116983" y="3672226"/>
            <a:ext cx="3384376" cy="2180428"/>
          </a:xfrm>
          <a:prstGeom prst="wedgeRoundRectCallout">
            <a:avLst>
              <a:gd name="adj1" fmla="val 69880"/>
              <a:gd name="adj2" fmla="val -50211"/>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s’il y a rien au tri-test, que tout est bon au tri-test, c’est qu’il y a aucun souci derrière. Après, c’est pareil ça aurait pas forcément changé grand-chose parce que je pense pas que j’aurais… Je sais même pas si j’aurais vraiment fait l’amniocentèse parce que je crois que j’aurais eu trop peur de le perdre ! Quoi qu’il en soit, la finalité aurait été la même. </a:t>
            </a:r>
            <a:r>
              <a:rPr lang="fr-FR" sz="1300" dirty="0">
                <a:latin typeface="Calibri" pitchFamily="34" charset="0"/>
              </a:rPr>
              <a:t>» </a:t>
            </a:r>
            <a:r>
              <a:rPr lang="en-GB" sz="1300" dirty="0">
                <a:latin typeface="Calibri" pitchFamily="34" charset="0"/>
              </a:rPr>
              <a:t> (Sarah, T21)</a:t>
            </a:r>
          </a:p>
        </p:txBody>
      </p:sp>
      <p:sp>
        <p:nvSpPr>
          <p:cNvPr id="14" name="Rounded Rectangular Callout 26"/>
          <p:cNvSpPr/>
          <p:nvPr/>
        </p:nvSpPr>
        <p:spPr>
          <a:xfrm>
            <a:off x="5220072" y="5156774"/>
            <a:ext cx="3672408" cy="1440578"/>
          </a:xfrm>
          <a:prstGeom prst="wedgeRoundRectCallout">
            <a:avLst>
              <a:gd name="adj1" fmla="val 2721"/>
              <a:gd name="adj2" fmla="val -88272"/>
              <a:gd name="adj3" fmla="val 16667"/>
            </a:avLst>
          </a:prstGeom>
          <a:solidFill>
            <a:schemeClr val="accent4">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Ça n’a pas été diagnostiqué. Ça l’aurait été, j’ai pas envie de penser à qu’est-ce que j’aurais fait si ça avait été diagnostiqué, qu’est-ce qu’on aurait fait parce que ça aurait été moi et mon mari. Voilà, j’ai pas envie de penser à ça. »</a:t>
            </a:r>
            <a:r>
              <a:rPr lang="fr-FR" sz="1300" dirty="0">
                <a:latin typeface="Calibri" pitchFamily="34" charset="0"/>
              </a:rPr>
              <a:t> </a:t>
            </a:r>
            <a:r>
              <a:rPr lang="en-GB" sz="1300" dirty="0">
                <a:latin typeface="Calibri" pitchFamily="34" charset="0"/>
              </a:rPr>
              <a:t>(Julie, malformations cranio-</a:t>
            </a:r>
            <a:r>
              <a:rPr lang="en-GB" sz="1300" dirty="0" err="1">
                <a:latin typeface="Calibri" pitchFamily="34" charset="0"/>
              </a:rPr>
              <a:t>faciales</a:t>
            </a:r>
            <a:r>
              <a:rPr lang="en-GB" sz="1300" dirty="0">
                <a:latin typeface="Calibri" pitchFamily="34" charset="0"/>
              </a:rPr>
              <a:t>)</a:t>
            </a:r>
          </a:p>
        </p:txBody>
      </p:sp>
      <p:sp>
        <p:nvSpPr>
          <p:cNvPr id="18" name="Title 1"/>
          <p:cNvSpPr txBox="1">
            <a:spLocks/>
          </p:cNvSpPr>
          <p:nvPr/>
        </p:nvSpPr>
        <p:spPr>
          <a:xfrm>
            <a:off x="395536" y="116632"/>
            <a:ext cx="8748464"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Post-rationalisation</a:t>
            </a:r>
          </a:p>
        </p:txBody>
      </p:sp>
    </p:spTree>
    <p:extLst>
      <p:ext uri="{BB962C8B-B14F-4D97-AF65-F5344CB8AC3E}">
        <p14:creationId xmlns:p14="http://schemas.microsoft.com/office/powerpoint/2010/main" val="276252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ox(in)">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6" grpId="0" animBg="1"/>
      <p:bldP spid="11" grpId="0" animBg="1"/>
      <p:bldP spid="1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84172" y="1722956"/>
            <a:ext cx="1791588"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Le lien filial</a:t>
            </a:r>
          </a:p>
        </p:txBody>
      </p:sp>
      <p:sp>
        <p:nvSpPr>
          <p:cNvPr id="16" name="TextBox 15"/>
          <p:cNvSpPr txBox="1"/>
          <p:nvPr/>
        </p:nvSpPr>
        <p:spPr>
          <a:xfrm>
            <a:off x="3949812" y="3558995"/>
            <a:ext cx="2854436" cy="5078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err="1">
                <a:latin typeface="Calibri" panose="020F0502020204030204" pitchFamily="34" charset="0"/>
                <a:cs typeface="Calibri" panose="020F0502020204030204" pitchFamily="34" charset="0"/>
              </a:rPr>
              <a:t>Croissance</a:t>
            </a:r>
            <a:r>
              <a:rPr lang="en-GB" b="1" dirty="0">
                <a:latin typeface="Calibri" panose="020F0502020204030204" pitchFamily="34" charset="0"/>
                <a:cs typeface="Calibri" panose="020F0502020204030204" pitchFamily="34" charset="0"/>
              </a:rPr>
              <a:t> </a:t>
            </a:r>
            <a:r>
              <a:rPr lang="en-GB" b="1" dirty="0" err="1">
                <a:latin typeface="Calibri" panose="020F0502020204030204" pitchFamily="34" charset="0"/>
                <a:cs typeface="Calibri" panose="020F0502020204030204" pitchFamily="34" charset="0"/>
              </a:rPr>
              <a:t>posttraumatique</a:t>
            </a:r>
            <a:endParaRPr lang="en-GB" b="1" dirty="0">
              <a:latin typeface="Calibri" panose="020F0502020204030204" pitchFamily="34" charset="0"/>
              <a:cs typeface="Calibri" panose="020F0502020204030204" pitchFamily="34" charset="0"/>
            </a:endParaRPr>
          </a:p>
        </p:txBody>
      </p:sp>
      <p:sp>
        <p:nvSpPr>
          <p:cNvPr id="12" name="Rounded Rectangular Callout 26"/>
          <p:cNvSpPr/>
          <p:nvPr/>
        </p:nvSpPr>
        <p:spPr>
          <a:xfrm>
            <a:off x="3959932" y="1073522"/>
            <a:ext cx="4572508" cy="1851422"/>
          </a:xfrm>
          <a:prstGeom prst="wedgeRoundRectCallout">
            <a:avLst>
              <a:gd name="adj1" fmla="val -69269"/>
              <a:gd name="adj2" fmla="val -5004"/>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Mon mari avait été voir une psychologue après ce drame. La psychologue lui avait dit que, dans toute cette histoire malheureuse, il fallait qu’on en sorte du positif. Et, nous, du positif, on en a sorti qu’on l’avait connu vivant. J’ai accouché d’un enfant vivant, on l’a eu huit jours vivant et on l’a eu dans nos bras. Du coup, on en a sortit tout ça de positif. </a:t>
            </a:r>
            <a:r>
              <a:rPr lang="fr-FR" sz="1300" dirty="0">
                <a:latin typeface="Calibri" pitchFamily="34" charset="0"/>
              </a:rPr>
              <a:t>» </a:t>
            </a:r>
            <a:r>
              <a:rPr lang="en-GB" sz="1300" dirty="0">
                <a:latin typeface="Calibri" pitchFamily="34" charset="0"/>
              </a:rPr>
              <a:t> (Ariane, T13)</a:t>
            </a:r>
          </a:p>
        </p:txBody>
      </p:sp>
      <p:sp>
        <p:nvSpPr>
          <p:cNvPr id="18" name="Title 1"/>
          <p:cNvSpPr txBox="1">
            <a:spLocks/>
          </p:cNvSpPr>
          <p:nvPr/>
        </p:nvSpPr>
        <p:spPr>
          <a:xfrm>
            <a:off x="467544" y="116632"/>
            <a:ext cx="8676456"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Post-rationalisation</a:t>
            </a:r>
          </a:p>
        </p:txBody>
      </p:sp>
      <p:sp>
        <p:nvSpPr>
          <p:cNvPr id="13" name="Rounded Rectangular Callout 26"/>
          <p:cNvSpPr/>
          <p:nvPr/>
        </p:nvSpPr>
        <p:spPr>
          <a:xfrm>
            <a:off x="105478" y="2903488"/>
            <a:ext cx="3312368" cy="1677875"/>
          </a:xfrm>
          <a:prstGeom prst="wedgeRoundRectCallout">
            <a:avLst>
              <a:gd name="adj1" fmla="val 67231"/>
              <a:gd name="adj2" fmla="val -8425"/>
              <a:gd name="adj3" fmla="val 16667"/>
            </a:avLst>
          </a:prstGeom>
          <a:solidFill>
            <a:schemeClr val="accent4">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Je vais pas dire non plus que c’est super le handicap et qu’on est chez les </a:t>
            </a:r>
            <a:r>
              <a:rPr lang="fr-FR" sz="1300" i="1" dirty="0" err="1">
                <a:latin typeface="Calibri" pitchFamily="34" charset="0"/>
              </a:rPr>
              <a:t>Bisounours</a:t>
            </a:r>
            <a:r>
              <a:rPr lang="fr-FR" sz="1300" i="1" dirty="0">
                <a:latin typeface="Calibri" pitchFamily="34" charset="0"/>
              </a:rPr>
              <a:t> ! Loin de là. Mais ça apporte aussi vraiment. Ça m’a fait grandir et ça m’a fait regarder la vie différemment.</a:t>
            </a:r>
            <a:r>
              <a:rPr lang="fr-FR" sz="1300" dirty="0">
                <a:latin typeface="Calibri" pitchFamily="34" charset="0"/>
              </a:rPr>
              <a:t> » </a:t>
            </a:r>
            <a:r>
              <a:rPr lang="en-GB" sz="1300" dirty="0">
                <a:latin typeface="Calibri" pitchFamily="34" charset="0"/>
              </a:rPr>
              <a:t>(Camille, deletion du gene CDKL5)</a:t>
            </a:r>
          </a:p>
        </p:txBody>
      </p:sp>
      <p:sp>
        <p:nvSpPr>
          <p:cNvPr id="8" name="Rounded Rectangular Callout 26"/>
          <p:cNvSpPr/>
          <p:nvPr/>
        </p:nvSpPr>
        <p:spPr>
          <a:xfrm>
            <a:off x="3342237" y="4600771"/>
            <a:ext cx="5190203" cy="1970663"/>
          </a:xfrm>
          <a:prstGeom prst="wedgeRoundRectCallout">
            <a:avLst>
              <a:gd name="adj1" fmla="val 1459"/>
              <a:gd name="adj2" fmla="val -72664"/>
              <a:gd name="adj3" fmla="val 16667"/>
            </a:avLst>
          </a:prstGeom>
          <a:solidFill>
            <a:schemeClr val="accent6">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fr-FR" sz="1300" i="1" dirty="0">
                <a:latin typeface="Calibri" pitchFamily="34" charset="0"/>
              </a:rPr>
              <a:t>Depuis longtemps j’avais envie de faire autre chose de ma vie que métro-boulot-dodo-famille, de faire quelque chose pour être un peu plus utile à la communauté (…) Je pense qu’à un moment donné, je recontacterai l’association, probablement l’association Charge. J’ai besoin d’aider des gens. J’ai besoin d’être utile, de me dire que, si cette expérience-là peut être utile à aider d’autres parents à passer un cap, c’est pas complètement perdu (…) il faut qu’il en sorte quelque chose de bon, pas que pour nous .</a:t>
            </a:r>
            <a:r>
              <a:rPr lang="fr-FR" sz="1300" dirty="0">
                <a:latin typeface="Calibri" pitchFamily="34" charset="0"/>
              </a:rPr>
              <a:t> » </a:t>
            </a:r>
            <a:r>
              <a:rPr lang="en-GB" sz="1300" dirty="0">
                <a:latin typeface="Calibri" pitchFamily="34" charset="0"/>
              </a:rPr>
              <a:t>(Julie, syndrome de Charge)</a:t>
            </a:r>
          </a:p>
        </p:txBody>
      </p:sp>
    </p:spTree>
    <p:extLst>
      <p:ext uri="{BB962C8B-B14F-4D97-AF65-F5344CB8AC3E}">
        <p14:creationId xmlns:p14="http://schemas.microsoft.com/office/powerpoint/2010/main" val="150129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2" grpId="0" animBg="1"/>
      <p:bldP spid="13"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46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Conclusions</a:t>
            </a:r>
          </a:p>
        </p:txBody>
      </p:sp>
      <p:sp>
        <p:nvSpPr>
          <p:cNvPr id="3" name="Content Placeholder 2"/>
          <p:cNvSpPr>
            <a:spLocks noGrp="1"/>
          </p:cNvSpPr>
          <p:nvPr>
            <p:ph idx="1"/>
          </p:nvPr>
        </p:nvSpPr>
        <p:spPr>
          <a:xfrm>
            <a:off x="457200" y="1187624"/>
            <a:ext cx="8496944" cy="5517231"/>
          </a:xfrm>
        </p:spPr>
        <p:txBody>
          <a:bodyPr>
            <a:noAutofit/>
          </a:bodyPr>
          <a:lstStyle/>
          <a:p>
            <a:pPr marL="870966" lvl="1">
              <a:lnSpc>
                <a:spcPct val="150000"/>
              </a:lnSpc>
            </a:pPr>
            <a:r>
              <a:rPr lang="fr-FR" sz="1600" dirty="0">
                <a:solidFill>
                  <a:schemeClr val="bg1">
                    <a:lumMod val="50000"/>
                  </a:schemeClr>
                </a:solidFill>
                <a:latin typeface="Calibri" pitchFamily="34" charset="0"/>
                <a:cs typeface="Calibri" pitchFamily="34" charset="0"/>
              </a:rPr>
              <a:t>La découverte d’une anomalie à la naissance représente un challenge important pour les femmes, entrainant un changement radical de leur identité. </a:t>
            </a:r>
          </a:p>
          <a:p>
            <a:pPr marL="870966" lvl="1">
              <a:lnSpc>
                <a:spcPct val="150000"/>
              </a:lnSpc>
            </a:pPr>
            <a:r>
              <a:rPr lang="fr-FR" sz="1600" dirty="0">
                <a:solidFill>
                  <a:schemeClr val="bg1">
                    <a:lumMod val="50000"/>
                  </a:schemeClr>
                </a:solidFill>
                <a:latin typeface="Calibri" pitchFamily="34" charset="0"/>
                <a:cs typeface="Calibri" pitchFamily="34" charset="0"/>
              </a:rPr>
              <a:t>Elle signale une transition brutale vers un monde de «différence»,  et modifie le récit/narratif familial ainsi que la façon dont les femmes anticipent l'avenir. </a:t>
            </a:r>
          </a:p>
          <a:p>
            <a:pPr marL="870966" lvl="1">
              <a:lnSpc>
                <a:spcPct val="150000"/>
              </a:lnSpc>
            </a:pPr>
            <a:r>
              <a:rPr lang="fr-FR" sz="1600" dirty="0">
                <a:solidFill>
                  <a:schemeClr val="bg1">
                    <a:lumMod val="50000"/>
                  </a:schemeClr>
                </a:solidFill>
                <a:latin typeface="Calibri" pitchFamily="34" charset="0"/>
                <a:cs typeface="Calibri" pitchFamily="34" charset="0"/>
              </a:rPr>
              <a:t>Cette découverte génère également des réflexions sur les pratiques du diagnostic prénatal.</a:t>
            </a:r>
          </a:p>
          <a:p>
            <a:pPr marL="870966" lvl="1">
              <a:lnSpc>
                <a:spcPct val="150000"/>
              </a:lnSpc>
            </a:pPr>
            <a:r>
              <a:rPr lang="fr-FR" sz="1600" dirty="0">
                <a:solidFill>
                  <a:schemeClr val="bg1">
                    <a:lumMod val="50000"/>
                  </a:schemeClr>
                </a:solidFill>
                <a:latin typeface="Calibri" pitchFamily="34" charset="0"/>
                <a:cs typeface="Calibri" pitchFamily="34" charset="0"/>
              </a:rPr>
              <a:t>Les résultats de notre étude indiquent que confrontées à leur nouvelle situation, les femmes développent des stratégies d'adaptation leur permettant d'accepter et de regagner un certain contrôle sur leur nouvelle situation. </a:t>
            </a:r>
          </a:p>
          <a:p>
            <a:pPr marL="870966" lvl="1">
              <a:lnSpc>
                <a:spcPct val="150000"/>
              </a:lnSpc>
            </a:pPr>
            <a:r>
              <a:rPr lang="fr-FR" sz="1600" dirty="0">
                <a:solidFill>
                  <a:schemeClr val="bg1">
                    <a:lumMod val="50000"/>
                  </a:schemeClr>
                </a:solidFill>
                <a:latin typeface="Calibri" pitchFamily="34" charset="0"/>
                <a:cs typeface="Calibri" pitchFamily="34" charset="0"/>
              </a:rPr>
              <a:t>Les relations des femmes avec les professionnels de la santé sont le plus souvent complexes et ambivalentes, mais elles incluent également des sentiments de fidélité et d’attachement. </a:t>
            </a:r>
          </a:p>
          <a:p>
            <a:pPr marL="870966" lvl="1">
              <a:lnSpc>
                <a:spcPct val="150000"/>
              </a:lnSpc>
            </a:pPr>
            <a:r>
              <a:rPr lang="fr-FR" sz="1600" dirty="0">
                <a:solidFill>
                  <a:schemeClr val="bg1">
                    <a:lumMod val="50000"/>
                  </a:schemeClr>
                </a:solidFill>
                <a:latin typeface="Calibri" pitchFamily="34" charset="0"/>
                <a:cs typeface="Calibri" pitchFamily="34" charset="0"/>
              </a:rPr>
              <a:t>Malgré le traumatisme initial, les femmes expriment une certaine gratitude d’avoir vécu une grossesse sereine et d’avoir eu l'opportunité de rencontrer leur bébé.</a:t>
            </a:r>
            <a:endParaRPr lang="en-GB" sz="1600" dirty="0">
              <a:solidFill>
                <a:schemeClr val="bg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264415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normAutofit/>
          </a:bodyPr>
          <a:lstStyle/>
          <a:p>
            <a:pPr algn="l"/>
            <a:r>
              <a:rPr lang="en-GB" sz="4000" b="1" dirty="0">
                <a:solidFill>
                  <a:schemeClr val="bg1">
                    <a:lumMod val="50000"/>
                  </a:schemeClr>
                </a:solidFill>
                <a:effectLst/>
                <a:latin typeface="Calibri" pitchFamily="34" charset="0"/>
                <a:cs typeface="Calibri" pitchFamily="34" charset="0"/>
              </a:rPr>
              <a:t>Plan de la </a:t>
            </a:r>
            <a:r>
              <a:rPr lang="en-GB" sz="4000" b="1" dirty="0" err="1">
                <a:solidFill>
                  <a:schemeClr val="bg1">
                    <a:lumMod val="50000"/>
                  </a:schemeClr>
                </a:solidFill>
                <a:effectLst/>
                <a:latin typeface="Calibri" pitchFamily="34" charset="0"/>
                <a:cs typeface="Calibri" pitchFamily="34" charset="0"/>
              </a:rPr>
              <a:t>présentation</a:t>
            </a:r>
            <a:endParaRPr lang="en-GB" sz="4000" b="1" dirty="0">
              <a:solidFill>
                <a:schemeClr val="bg1">
                  <a:lumMod val="50000"/>
                </a:schemeClr>
              </a:solidFill>
              <a:effectLst/>
              <a:latin typeface="Calibri" pitchFamily="34" charset="0"/>
              <a:cs typeface="Calibri" pitchFamily="34" charset="0"/>
            </a:endParaRPr>
          </a:p>
        </p:txBody>
      </p:sp>
      <p:sp>
        <p:nvSpPr>
          <p:cNvPr id="3" name="Text Placeholder 2"/>
          <p:cNvSpPr>
            <a:spLocks noGrp="1"/>
          </p:cNvSpPr>
          <p:nvPr>
            <p:ph type="body" sz="quarter" idx="13"/>
          </p:nvPr>
        </p:nvSpPr>
        <p:spPr>
          <a:xfrm>
            <a:off x="467544" y="2348880"/>
            <a:ext cx="8208912" cy="3024336"/>
          </a:xfrm>
        </p:spPr>
        <p:txBody>
          <a:bodyPr>
            <a:normAutofit lnSpcReduction="10000"/>
          </a:bodyPr>
          <a:lstStyle/>
          <a:p>
            <a:pPr>
              <a:lnSpc>
                <a:spcPct val="150000"/>
              </a:lnSpc>
              <a:buClrTx/>
              <a:buFont typeface="Arial" pitchFamily="34" charset="0"/>
              <a:buChar char="•"/>
            </a:pPr>
            <a:r>
              <a:rPr lang="en-GB" dirty="0">
                <a:solidFill>
                  <a:schemeClr val="bg1">
                    <a:lumMod val="50000"/>
                  </a:schemeClr>
                </a:solidFill>
                <a:latin typeface="Calibri" pitchFamily="34" charset="0"/>
                <a:cs typeface="Calibri" pitchFamily="34" charset="0"/>
              </a:rPr>
              <a:t>Introduction</a:t>
            </a:r>
          </a:p>
          <a:p>
            <a:pPr>
              <a:lnSpc>
                <a:spcPct val="150000"/>
              </a:lnSpc>
              <a:buClrTx/>
              <a:buFont typeface="Arial" pitchFamily="34" charset="0"/>
              <a:buChar char="•"/>
            </a:pPr>
            <a:r>
              <a:rPr lang="en-GB" dirty="0" err="1">
                <a:solidFill>
                  <a:schemeClr val="bg1">
                    <a:lumMod val="50000"/>
                  </a:schemeClr>
                </a:solidFill>
                <a:latin typeface="Calibri" pitchFamily="34" charset="0"/>
                <a:cs typeface="Calibri" pitchFamily="34" charset="0"/>
              </a:rPr>
              <a:t>Objectif</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err="1">
                <a:solidFill>
                  <a:schemeClr val="bg1">
                    <a:lumMod val="50000"/>
                  </a:schemeClr>
                </a:solidFill>
                <a:latin typeface="Calibri" pitchFamily="34" charset="0"/>
                <a:cs typeface="Calibri" pitchFamily="34" charset="0"/>
              </a:rPr>
              <a:t>Méthode</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err="1">
                <a:solidFill>
                  <a:schemeClr val="bg1">
                    <a:lumMod val="50000"/>
                  </a:schemeClr>
                </a:solidFill>
                <a:latin typeface="Calibri" pitchFamily="34" charset="0"/>
                <a:cs typeface="Calibri" pitchFamily="34" charset="0"/>
              </a:rPr>
              <a:t>Résultats</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a:solidFill>
                  <a:schemeClr val="bg1">
                    <a:lumMod val="50000"/>
                  </a:schemeClr>
                </a:solidFill>
                <a:latin typeface="Calibri" pitchFamily="34" charset="0"/>
                <a:cs typeface="Calibri" pitchFamily="34" charset="0"/>
              </a:rPr>
              <a:t>Conclusions</a:t>
            </a:r>
          </a:p>
          <a:p>
            <a:pPr>
              <a:lnSpc>
                <a:spcPct val="150000"/>
              </a:lnSpc>
              <a:buClrTx/>
              <a:buFont typeface="Arial" pitchFamily="34" charset="0"/>
              <a:buChar char="•"/>
            </a:pPr>
            <a:endParaRPr lang="en-US" dirty="0">
              <a:solidFill>
                <a:schemeClr val="bg1">
                  <a:lumMod val="50000"/>
                </a:schemeClr>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46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Conclusions</a:t>
            </a:r>
          </a:p>
        </p:txBody>
      </p:sp>
      <p:sp>
        <p:nvSpPr>
          <p:cNvPr id="3" name="Content Placeholder 2"/>
          <p:cNvSpPr>
            <a:spLocks noGrp="1"/>
          </p:cNvSpPr>
          <p:nvPr>
            <p:ph idx="1"/>
          </p:nvPr>
        </p:nvSpPr>
        <p:spPr>
          <a:xfrm>
            <a:off x="457200" y="1187624"/>
            <a:ext cx="8496944" cy="5517231"/>
          </a:xfrm>
        </p:spPr>
        <p:txBody>
          <a:bodyPr>
            <a:noAutofit/>
          </a:bodyPr>
          <a:lstStyle/>
          <a:p>
            <a:pPr marL="870966" lvl="1">
              <a:lnSpc>
                <a:spcPct val="150000"/>
              </a:lnSpc>
            </a:pPr>
            <a:r>
              <a:rPr lang="fr-FR" sz="1800" dirty="0">
                <a:solidFill>
                  <a:schemeClr val="bg1">
                    <a:lumMod val="50000"/>
                  </a:schemeClr>
                </a:solidFill>
                <a:latin typeface="Calibri" pitchFamily="34" charset="0"/>
                <a:cs typeface="Calibri" pitchFamily="34" charset="0"/>
              </a:rPr>
              <a:t>Les femmes partagent avec les professionnels des tranches de vie importantes. C’est ‘l’humanité’ et l’aptitude des professionnels à répondre aux besoins émotionnels des femmes qui semblent privilégiés, plus que la compétence technique. </a:t>
            </a:r>
          </a:p>
          <a:p>
            <a:pPr marL="870966" lvl="1">
              <a:lnSpc>
                <a:spcPct val="150000"/>
              </a:lnSpc>
            </a:pPr>
            <a:r>
              <a:rPr lang="fr-FR" sz="1800" dirty="0">
                <a:solidFill>
                  <a:schemeClr val="bg1">
                    <a:lumMod val="50000"/>
                  </a:schemeClr>
                </a:solidFill>
                <a:latin typeface="Calibri" pitchFamily="34" charset="0"/>
                <a:cs typeface="Calibri" pitchFamily="34" charset="0"/>
              </a:rPr>
              <a:t>Malgré des erreurs, dans certains cas importantes, les femmes restent fidèles aux praticiens et mettent en </a:t>
            </a:r>
            <a:r>
              <a:rPr lang="fr-FR" sz="1800" dirty="0" err="1">
                <a:solidFill>
                  <a:schemeClr val="bg1">
                    <a:lumMod val="50000"/>
                  </a:schemeClr>
                </a:solidFill>
                <a:latin typeface="Calibri" pitchFamily="34" charset="0"/>
                <a:cs typeface="Calibri" pitchFamily="34" charset="0"/>
              </a:rPr>
              <a:t>oeuvre</a:t>
            </a:r>
            <a:r>
              <a:rPr lang="fr-FR" sz="1800" dirty="0">
                <a:solidFill>
                  <a:schemeClr val="bg1">
                    <a:lumMod val="50000"/>
                  </a:schemeClr>
                </a:solidFill>
                <a:latin typeface="Calibri" pitchFamily="34" charset="0"/>
                <a:cs typeface="Calibri" pitchFamily="34" charset="0"/>
              </a:rPr>
              <a:t> des stratégies souvent complexes pour accepter leur situation et en dériver des bénéfices</a:t>
            </a:r>
          </a:p>
          <a:p>
            <a:pPr marL="585216" lvl="1" indent="0">
              <a:lnSpc>
                <a:spcPct val="150000"/>
              </a:lnSpc>
              <a:buNone/>
            </a:pPr>
            <a:endParaRPr lang="en-GB" sz="1800" dirty="0">
              <a:solidFill>
                <a:schemeClr val="bg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771722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hidden="1"/>
          <p:cNvSpPr>
            <a:spLocks noGrp="1"/>
          </p:cNvSpPr>
          <p:nvPr>
            <p:ph type="body" sz="quarter" idx="13"/>
          </p:nvPr>
        </p:nvSpPr>
        <p:spPr>
          <a:xfrm>
            <a:off x="468313" y="2132856"/>
            <a:ext cx="8208143" cy="648072"/>
          </a:xfrm>
        </p:spPr>
        <p:txBody>
          <a:bodyPr>
            <a:normAutofit/>
          </a:bodyPr>
          <a:lstStyle/>
          <a:p>
            <a:r>
              <a:rPr lang="en-GB" sz="3200" dirty="0">
                <a:solidFill>
                  <a:schemeClr val="bg1"/>
                </a:solidFill>
              </a:rPr>
              <a:t>ENTER DIVIDER HEADER HERE</a:t>
            </a:r>
          </a:p>
        </p:txBody>
      </p:sp>
      <p:sp>
        <p:nvSpPr>
          <p:cNvPr id="9" name="TextBox 8"/>
          <p:cNvSpPr txBox="1"/>
          <p:nvPr/>
        </p:nvSpPr>
        <p:spPr>
          <a:xfrm>
            <a:off x="323528" y="1484784"/>
            <a:ext cx="8424936" cy="5509200"/>
          </a:xfrm>
          <a:prstGeom prst="rect">
            <a:avLst/>
          </a:prstGeom>
          <a:noFill/>
        </p:spPr>
        <p:txBody>
          <a:bodyPr wrap="square" rtlCol="0">
            <a:spAutoFit/>
          </a:bodyPr>
          <a:lstStyle/>
          <a:p>
            <a:pPr algn="ctr"/>
            <a:endParaRPr lang="en-GB" sz="4000" b="1" dirty="0">
              <a:solidFill>
                <a:schemeClr val="tx1">
                  <a:lumMod val="50000"/>
                  <a:lumOff val="50000"/>
                </a:schemeClr>
              </a:solidFill>
              <a:latin typeface="Calibri" pitchFamily="34" charset="0"/>
              <a:cs typeface="Calibri" pitchFamily="34" charset="0"/>
            </a:endParaRPr>
          </a:p>
          <a:p>
            <a:pPr algn="ctr"/>
            <a:r>
              <a:rPr lang="en-GB" sz="4000" b="1" dirty="0">
                <a:solidFill>
                  <a:schemeClr val="tx1">
                    <a:lumMod val="50000"/>
                    <a:lumOff val="50000"/>
                  </a:schemeClr>
                </a:solidFill>
                <a:latin typeface="Calibri" pitchFamily="34" charset="0"/>
                <a:cs typeface="Calibri" pitchFamily="34" charset="0"/>
              </a:rPr>
              <a:t>Merci de </a:t>
            </a:r>
            <a:r>
              <a:rPr lang="en-GB" sz="4000" b="1" dirty="0" err="1">
                <a:solidFill>
                  <a:schemeClr val="tx1">
                    <a:lumMod val="50000"/>
                    <a:lumOff val="50000"/>
                  </a:schemeClr>
                </a:solidFill>
                <a:latin typeface="Calibri" pitchFamily="34" charset="0"/>
                <a:cs typeface="Calibri" pitchFamily="34" charset="0"/>
              </a:rPr>
              <a:t>votre</a:t>
            </a:r>
            <a:r>
              <a:rPr lang="en-GB" sz="4000" b="1" dirty="0">
                <a:solidFill>
                  <a:schemeClr val="tx1">
                    <a:lumMod val="50000"/>
                    <a:lumOff val="50000"/>
                  </a:schemeClr>
                </a:solidFill>
                <a:latin typeface="Calibri" pitchFamily="34" charset="0"/>
                <a:cs typeface="Calibri" pitchFamily="34" charset="0"/>
              </a:rPr>
              <a:t> attention!</a:t>
            </a:r>
          </a:p>
          <a:p>
            <a:pPr algn="ctr"/>
            <a:endParaRPr lang="en-GB" sz="4000" b="1" dirty="0">
              <a:solidFill>
                <a:schemeClr val="tx1">
                  <a:lumMod val="50000"/>
                  <a:lumOff val="50000"/>
                </a:schemeClr>
              </a:solidFill>
              <a:latin typeface="Calibri" pitchFamily="34" charset="0"/>
              <a:cs typeface="Calibri" pitchFamily="34" charset="0"/>
            </a:endParaRPr>
          </a:p>
          <a:p>
            <a:pPr algn="ctr"/>
            <a:r>
              <a:rPr lang="en-GB" sz="4000" b="1" dirty="0">
                <a:solidFill>
                  <a:schemeClr val="tx1">
                    <a:lumMod val="50000"/>
                    <a:lumOff val="50000"/>
                  </a:schemeClr>
                </a:solidFill>
                <a:latin typeface="Calibri" pitchFamily="34" charset="0"/>
                <a:cs typeface="Calibri" pitchFamily="34" charset="0"/>
              </a:rPr>
              <a:t>Questions?</a:t>
            </a:r>
          </a:p>
          <a:p>
            <a:pPr algn="ctr"/>
            <a:endParaRPr lang="en-GB" sz="4000" b="1" dirty="0">
              <a:solidFill>
                <a:schemeClr val="tx1">
                  <a:lumMod val="50000"/>
                  <a:lumOff val="50000"/>
                </a:schemeClr>
              </a:solidFill>
              <a:latin typeface="Calibri" pitchFamily="34" charset="0"/>
              <a:cs typeface="Calibri" pitchFamily="34" charset="0"/>
            </a:endParaRPr>
          </a:p>
          <a:p>
            <a:pPr algn="ctr"/>
            <a:endParaRPr lang="en-GB" sz="4000" b="1" dirty="0">
              <a:solidFill>
                <a:schemeClr val="tx1">
                  <a:lumMod val="50000"/>
                  <a:lumOff val="50000"/>
                </a:schemeClr>
              </a:solidFill>
              <a:latin typeface="Calibri" pitchFamily="34" charset="0"/>
              <a:cs typeface="Calibri" pitchFamily="34" charset="0"/>
            </a:endParaRPr>
          </a:p>
          <a:p>
            <a:pPr algn="ctr"/>
            <a:endParaRPr lang="en-GB" sz="4000" b="1" dirty="0">
              <a:solidFill>
                <a:schemeClr val="tx1">
                  <a:lumMod val="50000"/>
                  <a:lumOff val="50000"/>
                </a:schemeClr>
              </a:solidFill>
              <a:latin typeface="Calibri" pitchFamily="34" charset="0"/>
              <a:cs typeface="Calibri" pitchFamily="34" charset="0"/>
            </a:endParaRPr>
          </a:p>
          <a:p>
            <a:pPr algn="ctr"/>
            <a:r>
              <a:rPr lang="en-GB" sz="3200" b="1" dirty="0">
                <a:solidFill>
                  <a:schemeClr val="tx1">
                    <a:lumMod val="50000"/>
                    <a:lumOff val="50000"/>
                  </a:schemeClr>
                </a:solidFill>
                <a:latin typeface="Calibri" pitchFamily="34" charset="0"/>
                <a:cs typeface="Calibri" pitchFamily="34" charset="0"/>
              </a:rPr>
              <a:t>Caroline.Lafarge@uwl.ac.uk</a:t>
            </a:r>
          </a:p>
          <a:p>
            <a:pPr algn="ctr"/>
            <a:endParaRPr lang="en-GB" sz="4000" b="1" dirty="0">
              <a:solidFill>
                <a:schemeClr val="tx1">
                  <a:lumMod val="50000"/>
                  <a:lumOff val="50000"/>
                </a:schemeClr>
              </a:solidFill>
              <a:latin typeface="Calibri" pitchFamily="34" charset="0"/>
              <a:cs typeface="Calibri" pitchFamily="34" charset="0"/>
            </a:endParaRPr>
          </a:p>
        </p:txBody>
      </p:sp>
    </p:spTree>
    <p:extLst>
      <p:ext uri="{BB962C8B-B14F-4D97-AF65-F5344CB8AC3E}">
        <p14:creationId xmlns:p14="http://schemas.microsoft.com/office/powerpoint/2010/main" val="127578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3"/>
            <a:ext cx="8229600" cy="4896544"/>
          </a:xfrm>
        </p:spPr>
        <p:txBody>
          <a:bodyPr>
            <a:normAutofit/>
          </a:bodyPr>
          <a:lstStyle/>
          <a:p>
            <a:pPr>
              <a:lnSpc>
                <a:spcPct val="150000"/>
              </a:lnSpc>
              <a:buClrTx/>
              <a:buFont typeface="Courier New" panose="02070309020205020404" pitchFamily="49" charset="0"/>
              <a:buChar char="o"/>
            </a:pPr>
            <a:r>
              <a:rPr lang="en-US" sz="2400" dirty="0">
                <a:solidFill>
                  <a:schemeClr val="bg1">
                    <a:lumMod val="50000"/>
                  </a:schemeClr>
                </a:solidFill>
                <a:latin typeface="Calibri" panose="020F0502020204030204" pitchFamily="34" charset="0"/>
                <a:cs typeface="Calibri" panose="020F0502020204030204" pitchFamily="34" charset="0"/>
              </a:rPr>
              <a:t>Diagnostic </a:t>
            </a:r>
            <a:r>
              <a:rPr lang="en-US" sz="2400" dirty="0" err="1">
                <a:solidFill>
                  <a:schemeClr val="bg1">
                    <a:lumMod val="50000"/>
                  </a:schemeClr>
                </a:solidFill>
                <a:latin typeface="Calibri" panose="020F0502020204030204" pitchFamily="34" charset="0"/>
                <a:cs typeface="Calibri" panose="020F0502020204030204" pitchFamily="34" charset="0"/>
              </a:rPr>
              <a:t>prénatal</a:t>
            </a:r>
            <a:r>
              <a:rPr lang="en-US" sz="2400" dirty="0">
                <a:solidFill>
                  <a:schemeClr val="bg1">
                    <a:lumMod val="50000"/>
                  </a:schemeClr>
                </a:solidFill>
                <a:latin typeface="Calibri" panose="020F0502020204030204" pitchFamily="34" charset="0"/>
                <a:cs typeface="Calibri" panose="020F0502020204030204" pitchFamily="34" charset="0"/>
              </a:rPr>
              <a:t> </a:t>
            </a:r>
            <a:r>
              <a:rPr lang="en-US" sz="2400" dirty="0" err="1">
                <a:solidFill>
                  <a:schemeClr val="bg1">
                    <a:lumMod val="50000"/>
                  </a:schemeClr>
                </a:solidFill>
                <a:latin typeface="Calibri" panose="020F0502020204030204" pitchFamily="34" charset="0"/>
                <a:cs typeface="Calibri" panose="020F0502020204030204" pitchFamily="34" charset="0"/>
              </a:rPr>
              <a:t>en</a:t>
            </a:r>
            <a:r>
              <a:rPr lang="en-US" sz="2400" dirty="0">
                <a:solidFill>
                  <a:schemeClr val="bg1">
                    <a:lumMod val="50000"/>
                  </a:schemeClr>
                </a:solidFill>
                <a:latin typeface="Calibri" panose="020F0502020204030204" pitchFamily="34" charset="0"/>
                <a:cs typeface="Calibri" panose="020F0502020204030204" pitchFamily="34" charset="0"/>
              </a:rPr>
              <a:t> France:</a:t>
            </a:r>
          </a:p>
          <a:p>
            <a:pPr marL="857250" lvl="1" indent="-457200">
              <a:lnSpc>
                <a:spcPct val="150000"/>
              </a:lnSpc>
              <a:buClrTx/>
              <a:buFont typeface="Arial" pitchFamily="34" charset="0"/>
              <a:buChar char="•"/>
            </a:pPr>
            <a:r>
              <a:rPr lang="en-US" sz="2400" dirty="0">
                <a:solidFill>
                  <a:schemeClr val="bg1">
                    <a:lumMod val="50000"/>
                  </a:schemeClr>
                </a:solidFill>
                <a:latin typeface="Calibri" panose="020F0502020204030204" pitchFamily="34" charset="0"/>
                <a:cs typeface="Calibri" panose="020F0502020204030204" pitchFamily="34" charset="0"/>
              </a:rPr>
              <a:t>3 </a:t>
            </a:r>
            <a:r>
              <a:rPr lang="en-US" sz="2400" dirty="0" err="1">
                <a:solidFill>
                  <a:schemeClr val="bg1">
                    <a:lumMod val="50000"/>
                  </a:schemeClr>
                </a:solidFill>
                <a:latin typeface="Calibri" panose="020F0502020204030204" pitchFamily="34" charset="0"/>
                <a:cs typeface="Calibri" panose="020F0502020204030204" pitchFamily="34" charset="0"/>
              </a:rPr>
              <a:t>échographies</a:t>
            </a:r>
            <a:r>
              <a:rPr lang="en-US" sz="2400" dirty="0">
                <a:solidFill>
                  <a:schemeClr val="bg1">
                    <a:lumMod val="50000"/>
                  </a:schemeClr>
                </a:solidFill>
                <a:latin typeface="Calibri" panose="020F0502020204030204" pitchFamily="34" charset="0"/>
                <a:cs typeface="Calibri" panose="020F0502020204030204" pitchFamily="34" charset="0"/>
              </a:rPr>
              <a:t> (12, 22 &amp; 32 SA)</a:t>
            </a:r>
          </a:p>
          <a:p>
            <a:pPr marL="857250" lvl="1" indent="-457200">
              <a:lnSpc>
                <a:spcPct val="150000"/>
              </a:lnSpc>
              <a:buClrTx/>
              <a:buFont typeface="Arial" pitchFamily="34" charset="0"/>
              <a:buChar char="•"/>
            </a:pPr>
            <a:r>
              <a:rPr lang="en-US" sz="2400" dirty="0">
                <a:solidFill>
                  <a:schemeClr val="bg1">
                    <a:lumMod val="50000"/>
                  </a:schemeClr>
                </a:solidFill>
                <a:latin typeface="Calibri" panose="020F0502020204030204" pitchFamily="34" charset="0"/>
                <a:cs typeface="Calibri" panose="020F0502020204030204" pitchFamily="34" charset="0"/>
              </a:rPr>
              <a:t>D</a:t>
            </a:r>
            <a:r>
              <a:rPr lang="fr-FR" sz="2400" dirty="0">
                <a:solidFill>
                  <a:schemeClr val="bg1">
                    <a:lumMod val="50000"/>
                  </a:schemeClr>
                </a:solidFill>
                <a:latin typeface="Calibri" panose="020F0502020204030204" pitchFamily="34" charset="0"/>
                <a:cs typeface="Calibri" panose="020F0502020204030204" pitchFamily="34" charset="0"/>
              </a:rPr>
              <a:t>é</a:t>
            </a:r>
            <a:r>
              <a:rPr lang="en-US" sz="2400" dirty="0" err="1">
                <a:solidFill>
                  <a:schemeClr val="bg1">
                    <a:lumMod val="50000"/>
                  </a:schemeClr>
                </a:solidFill>
                <a:latin typeface="Calibri" panose="020F0502020204030204" pitchFamily="34" charset="0"/>
                <a:cs typeface="Calibri" panose="020F0502020204030204" pitchFamily="34" charset="0"/>
              </a:rPr>
              <a:t>pistage</a:t>
            </a:r>
            <a:r>
              <a:rPr lang="en-US" sz="2400" dirty="0">
                <a:solidFill>
                  <a:schemeClr val="bg1">
                    <a:lumMod val="50000"/>
                  </a:schemeClr>
                </a:solidFill>
                <a:latin typeface="Calibri" panose="020F0502020204030204" pitchFamily="34" charset="0"/>
                <a:cs typeface="Calibri" panose="020F0502020204030204" pitchFamily="34" charset="0"/>
              </a:rPr>
              <a:t> de la </a:t>
            </a:r>
            <a:r>
              <a:rPr lang="en-US" sz="2400" dirty="0" err="1">
                <a:solidFill>
                  <a:schemeClr val="bg1">
                    <a:lumMod val="50000"/>
                  </a:schemeClr>
                </a:solidFill>
                <a:latin typeface="Calibri" panose="020F0502020204030204" pitchFamily="34" charset="0"/>
                <a:cs typeface="Calibri" panose="020F0502020204030204" pitchFamily="34" charset="0"/>
              </a:rPr>
              <a:t>trisomie</a:t>
            </a:r>
            <a:r>
              <a:rPr lang="en-US" sz="2400" dirty="0">
                <a:solidFill>
                  <a:schemeClr val="bg1">
                    <a:lumMod val="50000"/>
                  </a:schemeClr>
                </a:solidFill>
                <a:latin typeface="Calibri" panose="020F0502020204030204" pitchFamily="34" charset="0"/>
                <a:cs typeface="Calibri" panose="020F0502020204030204" pitchFamily="34" charset="0"/>
              </a:rPr>
              <a:t> 21: </a:t>
            </a:r>
            <a:r>
              <a:rPr lang="en-US" sz="2400" dirty="0" err="1">
                <a:solidFill>
                  <a:schemeClr val="bg1">
                    <a:lumMod val="50000"/>
                  </a:schemeClr>
                </a:solidFill>
                <a:latin typeface="Calibri" panose="020F0502020204030204" pitchFamily="34" charset="0"/>
                <a:cs typeface="Calibri" panose="020F0502020204030204" pitchFamily="34" charset="0"/>
              </a:rPr>
              <a:t>pratiqu</a:t>
            </a:r>
            <a:r>
              <a:rPr lang="fr-FR" sz="2400" dirty="0">
                <a:solidFill>
                  <a:schemeClr val="bg1">
                    <a:lumMod val="50000"/>
                  </a:schemeClr>
                </a:solidFill>
                <a:latin typeface="Calibri" panose="020F0502020204030204" pitchFamily="34" charset="0"/>
                <a:cs typeface="Calibri" panose="020F0502020204030204" pitchFamily="34" charset="0"/>
              </a:rPr>
              <a:t>é</a:t>
            </a:r>
            <a:r>
              <a:rPr lang="en-US" sz="2400" dirty="0">
                <a:solidFill>
                  <a:schemeClr val="bg1">
                    <a:lumMod val="50000"/>
                  </a:schemeClr>
                </a:solidFill>
                <a:latin typeface="Calibri" panose="020F0502020204030204" pitchFamily="34" charset="0"/>
                <a:cs typeface="Calibri" panose="020F0502020204030204" pitchFamily="34" charset="0"/>
              </a:rPr>
              <a:t> par 87% des femmes; 74% test </a:t>
            </a:r>
            <a:r>
              <a:rPr lang="en-US" sz="2400" dirty="0" err="1">
                <a:solidFill>
                  <a:schemeClr val="bg1">
                    <a:lumMod val="50000"/>
                  </a:schemeClr>
                </a:solidFill>
                <a:latin typeface="Calibri" panose="020F0502020204030204" pitchFamily="34" charset="0"/>
                <a:cs typeface="Calibri" panose="020F0502020204030204" pitchFamily="34" charset="0"/>
              </a:rPr>
              <a:t>combin</a:t>
            </a:r>
            <a:r>
              <a:rPr lang="fr-FR" sz="2400" dirty="0">
                <a:solidFill>
                  <a:schemeClr val="bg1">
                    <a:lumMod val="50000"/>
                  </a:schemeClr>
                </a:solidFill>
                <a:latin typeface="Calibri" panose="020F0502020204030204" pitchFamily="34" charset="0"/>
                <a:cs typeface="Calibri" panose="020F0502020204030204" pitchFamily="34" charset="0"/>
              </a:rPr>
              <a:t>é</a:t>
            </a:r>
            <a:r>
              <a:rPr lang="en-US" sz="2400" dirty="0">
                <a:solidFill>
                  <a:schemeClr val="bg1">
                    <a:lumMod val="50000"/>
                  </a:schemeClr>
                </a:solidFill>
                <a:latin typeface="Calibri" panose="020F0502020204030204" pitchFamily="34" charset="0"/>
                <a:cs typeface="Calibri" panose="020F0502020204030204" pitchFamily="34" charset="0"/>
              </a:rPr>
              <a:t> (HAS, 2017)</a:t>
            </a:r>
          </a:p>
          <a:p>
            <a:pPr marL="857250" lvl="1" indent="-457200">
              <a:lnSpc>
                <a:spcPct val="150000"/>
              </a:lnSpc>
              <a:buClrTx/>
              <a:buFont typeface="Arial" pitchFamily="34" charset="0"/>
              <a:buChar char="•"/>
            </a:pPr>
            <a:r>
              <a:rPr lang="en-US" sz="2400" dirty="0">
                <a:solidFill>
                  <a:schemeClr val="bg1">
                    <a:lumMod val="50000"/>
                  </a:schemeClr>
                </a:solidFill>
                <a:latin typeface="Calibri" panose="020F0502020204030204" pitchFamily="34" charset="0"/>
                <a:cs typeface="Calibri" panose="020F0502020204030204" pitchFamily="34" charset="0"/>
              </a:rPr>
              <a:t>2.5% (21,000/an) des naissances </a:t>
            </a:r>
            <a:r>
              <a:rPr lang="en-US" sz="2400" dirty="0" err="1">
                <a:solidFill>
                  <a:schemeClr val="bg1">
                    <a:lumMod val="50000"/>
                  </a:schemeClr>
                </a:solidFill>
                <a:latin typeface="Calibri" panose="020F0502020204030204" pitchFamily="34" charset="0"/>
                <a:cs typeface="Calibri" panose="020F0502020204030204" pitchFamily="34" charset="0"/>
              </a:rPr>
              <a:t>concernent</a:t>
            </a:r>
            <a:r>
              <a:rPr lang="en-US" sz="2400" dirty="0">
                <a:solidFill>
                  <a:schemeClr val="bg1">
                    <a:lumMod val="50000"/>
                  </a:schemeClr>
                </a:solidFill>
                <a:latin typeface="Calibri" panose="020F0502020204030204" pitchFamily="34" charset="0"/>
                <a:cs typeface="Calibri" panose="020F0502020204030204" pitchFamily="34" charset="0"/>
              </a:rPr>
              <a:t> des enfants affect</a:t>
            </a:r>
            <a:r>
              <a:rPr lang="fr-FR" sz="2400" dirty="0">
                <a:solidFill>
                  <a:schemeClr val="bg1">
                    <a:lumMod val="50000"/>
                  </a:schemeClr>
                </a:solidFill>
                <a:latin typeface="Calibri" panose="020F0502020204030204" pitchFamily="34" charset="0"/>
                <a:cs typeface="Calibri" panose="020F0502020204030204" pitchFamily="34" charset="0"/>
              </a:rPr>
              <a:t>é</a:t>
            </a:r>
            <a:r>
              <a:rPr lang="en-US" sz="2400" dirty="0">
                <a:solidFill>
                  <a:schemeClr val="bg1">
                    <a:lumMod val="50000"/>
                  </a:schemeClr>
                </a:solidFill>
                <a:latin typeface="Calibri" panose="020F0502020204030204" pitchFamily="34" charset="0"/>
                <a:cs typeface="Calibri" panose="020F0502020204030204" pitchFamily="34" charset="0"/>
              </a:rPr>
              <a:t>s par des anomalies </a:t>
            </a:r>
            <a:r>
              <a:rPr lang="en-US" sz="2400" dirty="0" err="1">
                <a:solidFill>
                  <a:schemeClr val="bg1">
                    <a:lumMod val="50000"/>
                  </a:schemeClr>
                </a:solidFill>
                <a:latin typeface="Calibri" panose="020F0502020204030204" pitchFamily="34" charset="0"/>
                <a:cs typeface="Calibri" panose="020F0502020204030204" pitchFamily="34" charset="0"/>
              </a:rPr>
              <a:t>cong</a:t>
            </a:r>
            <a:r>
              <a:rPr lang="fr-FR" sz="2400" dirty="0">
                <a:solidFill>
                  <a:schemeClr val="bg1">
                    <a:lumMod val="50000"/>
                  </a:schemeClr>
                </a:solidFill>
                <a:latin typeface="Calibri" panose="020F0502020204030204" pitchFamily="34" charset="0"/>
                <a:cs typeface="Calibri" panose="020F0502020204030204" pitchFamily="34" charset="0"/>
              </a:rPr>
              <a:t>é</a:t>
            </a:r>
            <a:r>
              <a:rPr lang="en-US" sz="2400" dirty="0" err="1">
                <a:solidFill>
                  <a:schemeClr val="bg1">
                    <a:lumMod val="50000"/>
                  </a:schemeClr>
                </a:solidFill>
                <a:latin typeface="Calibri" panose="020F0502020204030204" pitchFamily="34" charset="0"/>
                <a:cs typeface="Calibri" panose="020F0502020204030204" pitchFamily="34" charset="0"/>
              </a:rPr>
              <a:t>nitales</a:t>
            </a:r>
            <a:r>
              <a:rPr lang="en-US" sz="2400" dirty="0">
                <a:solidFill>
                  <a:schemeClr val="bg1">
                    <a:lumMod val="50000"/>
                  </a:schemeClr>
                </a:solidFill>
                <a:latin typeface="Calibri" panose="020F0502020204030204" pitchFamily="34" charset="0"/>
                <a:cs typeface="Calibri" panose="020F0502020204030204" pitchFamily="34" charset="0"/>
              </a:rPr>
              <a:t> (</a:t>
            </a:r>
            <a:r>
              <a:rPr lang="en-US" sz="2400" dirty="0" err="1">
                <a:solidFill>
                  <a:schemeClr val="bg1">
                    <a:lumMod val="50000"/>
                  </a:schemeClr>
                </a:solidFill>
                <a:latin typeface="Calibri" panose="020F0502020204030204" pitchFamily="34" charset="0"/>
                <a:cs typeface="Calibri" panose="020F0502020204030204" pitchFamily="34" charset="0"/>
              </a:rPr>
              <a:t>InVS</a:t>
            </a:r>
            <a:r>
              <a:rPr lang="en-US" sz="2400" dirty="0">
                <a:solidFill>
                  <a:schemeClr val="bg1">
                    <a:lumMod val="50000"/>
                  </a:schemeClr>
                </a:solidFill>
                <a:latin typeface="Calibri" panose="020F0502020204030204" pitchFamily="34" charset="0"/>
                <a:cs typeface="Calibri" panose="020F0502020204030204" pitchFamily="34" charset="0"/>
              </a:rPr>
              <a:t>, 2015). </a:t>
            </a:r>
            <a:endParaRPr lang="en-GB" sz="2400" dirty="0">
              <a:solidFill>
                <a:schemeClr val="bg1">
                  <a:lumMod val="50000"/>
                </a:schemeClr>
              </a:solidFill>
              <a:latin typeface="Calibri" panose="020F0502020204030204" pitchFamily="34" charset="0"/>
              <a:cs typeface="Calibri" panose="020F0502020204030204" pitchFamily="34" charset="0"/>
            </a:endParaRPr>
          </a:p>
        </p:txBody>
      </p:sp>
      <p:sp>
        <p:nvSpPr>
          <p:cNvPr id="9" name="Title 1"/>
          <p:cNvSpPr>
            <a:spLocks noGrp="1"/>
          </p:cNvSpPr>
          <p:nvPr>
            <p:ph type="title"/>
          </p:nvPr>
        </p:nvSpPr>
        <p:spPr>
          <a:xfrm>
            <a:off x="457200" y="7018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Introduction</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7677" y="548680"/>
            <a:ext cx="3342795" cy="178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5656"/>
            <a:ext cx="7776864" cy="5121696"/>
          </a:xfrm>
        </p:spPr>
        <p:txBody>
          <a:bodyPr>
            <a:normAutofit/>
          </a:bodyPr>
          <a:lstStyle/>
          <a:p>
            <a:pPr marL="0" indent="0">
              <a:lnSpc>
                <a:spcPct val="150000"/>
              </a:lnSpc>
              <a:buClrTx/>
              <a:buNone/>
            </a:pPr>
            <a:r>
              <a:rPr lang="en-GB" dirty="0" err="1">
                <a:solidFill>
                  <a:schemeClr val="bg1">
                    <a:lumMod val="50000"/>
                  </a:schemeClr>
                </a:solidFill>
                <a:latin typeface="Calibri" pitchFamily="34" charset="0"/>
                <a:cs typeface="Calibri" pitchFamily="34" charset="0"/>
              </a:rPr>
              <a:t>Découverte</a:t>
            </a:r>
            <a:r>
              <a:rPr lang="en-GB" dirty="0">
                <a:solidFill>
                  <a:schemeClr val="bg1">
                    <a:lumMod val="50000"/>
                  </a:schemeClr>
                </a:solidFill>
                <a:latin typeface="Calibri" pitchFamily="34" charset="0"/>
                <a:cs typeface="Calibri" pitchFamily="34" charset="0"/>
              </a:rPr>
              <a:t> </a:t>
            </a:r>
            <a:r>
              <a:rPr lang="en-GB" dirty="0" err="1">
                <a:solidFill>
                  <a:schemeClr val="bg1">
                    <a:lumMod val="50000"/>
                  </a:schemeClr>
                </a:solidFill>
                <a:latin typeface="Calibri" pitchFamily="34" charset="0"/>
                <a:cs typeface="Calibri" pitchFamily="34" charset="0"/>
              </a:rPr>
              <a:t>d’anomalie</a:t>
            </a:r>
            <a:r>
              <a:rPr lang="en-GB" dirty="0">
                <a:solidFill>
                  <a:schemeClr val="bg1">
                    <a:lumMod val="50000"/>
                  </a:schemeClr>
                </a:solidFill>
                <a:latin typeface="Calibri" pitchFamily="34" charset="0"/>
                <a:cs typeface="Calibri" pitchFamily="34" charset="0"/>
              </a:rPr>
              <a:t> grave</a:t>
            </a:r>
          </a:p>
          <a:p>
            <a:pPr lvl="1">
              <a:lnSpc>
                <a:spcPct val="150000"/>
              </a:lnSpc>
              <a:buClrTx/>
            </a:pPr>
            <a:r>
              <a:rPr lang="en-GB" dirty="0">
                <a:solidFill>
                  <a:schemeClr val="bg1">
                    <a:lumMod val="50000"/>
                  </a:schemeClr>
                </a:solidFill>
                <a:latin typeface="Calibri" pitchFamily="34" charset="0"/>
                <a:cs typeface="Calibri" pitchFamily="34" charset="0"/>
              </a:rPr>
              <a:t>Situation de </a:t>
            </a:r>
            <a:r>
              <a:rPr lang="en-GB" dirty="0" err="1">
                <a:solidFill>
                  <a:schemeClr val="bg1">
                    <a:lumMod val="50000"/>
                  </a:schemeClr>
                </a:solidFill>
                <a:latin typeface="Calibri" pitchFamily="34" charset="0"/>
                <a:cs typeface="Calibri" pitchFamily="34" charset="0"/>
              </a:rPr>
              <a:t>crise</a:t>
            </a:r>
            <a:r>
              <a:rPr lang="en-GB" dirty="0">
                <a:solidFill>
                  <a:schemeClr val="bg1">
                    <a:lumMod val="50000"/>
                  </a:schemeClr>
                </a:solidFill>
                <a:latin typeface="Calibri" pitchFamily="34" charset="0"/>
                <a:cs typeface="Calibri" pitchFamily="34" charset="0"/>
              </a:rPr>
              <a:t> (</a:t>
            </a:r>
            <a:r>
              <a:rPr lang="en-GB" dirty="0" err="1">
                <a:solidFill>
                  <a:schemeClr val="bg1">
                    <a:lumMod val="50000"/>
                  </a:schemeClr>
                </a:solidFill>
                <a:latin typeface="Calibri" pitchFamily="34" charset="0"/>
                <a:cs typeface="Calibri" pitchFamily="34" charset="0"/>
              </a:rPr>
              <a:t>Kandel</a:t>
            </a:r>
            <a:r>
              <a:rPr lang="en-GB" dirty="0">
                <a:solidFill>
                  <a:schemeClr val="bg1">
                    <a:lumMod val="50000"/>
                  </a:schemeClr>
                </a:solidFill>
                <a:latin typeface="Calibri" pitchFamily="34" charset="0"/>
                <a:cs typeface="Calibri" pitchFamily="34" charset="0"/>
              </a:rPr>
              <a:t> &amp; Merrick, 2007)</a:t>
            </a:r>
            <a:endParaRPr lang="en-GB" sz="1800" dirty="0">
              <a:solidFill>
                <a:schemeClr val="bg1">
                  <a:lumMod val="50000"/>
                </a:schemeClr>
              </a:solidFill>
              <a:latin typeface="Calibri" pitchFamily="34" charset="0"/>
              <a:cs typeface="Calibri" pitchFamily="34" charset="0"/>
            </a:endParaRPr>
          </a:p>
          <a:p>
            <a:pPr lvl="1">
              <a:lnSpc>
                <a:spcPct val="150000"/>
              </a:lnSpc>
              <a:buClrTx/>
            </a:pPr>
            <a:r>
              <a:rPr lang="en-GB" dirty="0">
                <a:solidFill>
                  <a:schemeClr val="bg1">
                    <a:lumMod val="50000"/>
                  </a:schemeClr>
                </a:solidFill>
                <a:latin typeface="Calibri" pitchFamily="34" charset="0"/>
                <a:cs typeface="Calibri" pitchFamily="34" charset="0"/>
              </a:rPr>
              <a:t>Transition à la </a:t>
            </a:r>
            <a:r>
              <a:rPr lang="en-GB" dirty="0" err="1">
                <a:solidFill>
                  <a:schemeClr val="bg1">
                    <a:lumMod val="50000"/>
                  </a:schemeClr>
                </a:solidFill>
                <a:latin typeface="Calibri" pitchFamily="34" charset="0"/>
                <a:cs typeface="Calibri" pitchFamily="34" charset="0"/>
              </a:rPr>
              <a:t>maternité</a:t>
            </a:r>
            <a:r>
              <a:rPr lang="en-GB" dirty="0">
                <a:solidFill>
                  <a:schemeClr val="bg1">
                    <a:lumMod val="50000"/>
                  </a:schemeClr>
                </a:solidFill>
                <a:latin typeface="Calibri" pitchFamily="34" charset="0"/>
                <a:cs typeface="Calibri" pitchFamily="34" charset="0"/>
              </a:rPr>
              <a:t> </a:t>
            </a:r>
            <a:r>
              <a:rPr lang="en-GB" dirty="0" err="1">
                <a:solidFill>
                  <a:schemeClr val="bg1">
                    <a:lumMod val="50000"/>
                  </a:schemeClr>
                </a:solidFill>
                <a:latin typeface="Calibri" pitchFamily="34" charset="0"/>
                <a:cs typeface="Calibri" pitchFamily="34" charset="0"/>
              </a:rPr>
              <a:t>complexe</a:t>
            </a:r>
            <a:r>
              <a:rPr lang="en-GB" dirty="0">
                <a:solidFill>
                  <a:schemeClr val="bg1">
                    <a:lumMod val="50000"/>
                  </a:schemeClr>
                </a:solidFill>
                <a:latin typeface="Calibri" pitchFamily="34" charset="0"/>
                <a:cs typeface="Calibri" pitchFamily="34" charset="0"/>
              </a:rPr>
              <a:t> (Van </a:t>
            </a:r>
            <a:r>
              <a:rPr lang="en-GB" dirty="0" err="1">
                <a:solidFill>
                  <a:schemeClr val="bg1">
                    <a:lumMod val="50000"/>
                  </a:schemeClr>
                </a:solidFill>
                <a:latin typeface="Calibri" pitchFamily="34" charset="0"/>
                <a:cs typeface="Calibri" pitchFamily="34" charset="0"/>
              </a:rPr>
              <a:t>Wyk</a:t>
            </a:r>
            <a:r>
              <a:rPr lang="en-GB" dirty="0">
                <a:solidFill>
                  <a:schemeClr val="bg1">
                    <a:lumMod val="50000"/>
                  </a:schemeClr>
                </a:solidFill>
                <a:latin typeface="Calibri" pitchFamily="34" charset="0"/>
                <a:cs typeface="Calibri" pitchFamily="34" charset="0"/>
              </a:rPr>
              <a:t> &amp; Leech, 2016)</a:t>
            </a:r>
          </a:p>
          <a:p>
            <a:pPr lvl="1">
              <a:lnSpc>
                <a:spcPct val="150000"/>
              </a:lnSpc>
              <a:buClrTx/>
            </a:pPr>
            <a:r>
              <a:rPr lang="en-GB" dirty="0" err="1">
                <a:solidFill>
                  <a:schemeClr val="bg1">
                    <a:lumMod val="50000"/>
                  </a:schemeClr>
                </a:solidFill>
                <a:latin typeface="Calibri" pitchFamily="34" charset="0"/>
                <a:cs typeface="Calibri" pitchFamily="34" charset="0"/>
              </a:rPr>
              <a:t>Peu</a:t>
            </a:r>
            <a:r>
              <a:rPr lang="en-GB" dirty="0">
                <a:solidFill>
                  <a:schemeClr val="bg1">
                    <a:lumMod val="50000"/>
                  </a:schemeClr>
                </a:solidFill>
                <a:latin typeface="Calibri" pitchFamily="34" charset="0"/>
                <a:cs typeface="Calibri" pitchFamily="34" charset="0"/>
              </a:rPr>
              <a:t> sur la relation aux </a:t>
            </a:r>
            <a:r>
              <a:rPr lang="en-GB" dirty="0" err="1">
                <a:solidFill>
                  <a:schemeClr val="bg1">
                    <a:lumMod val="50000"/>
                  </a:schemeClr>
                </a:solidFill>
                <a:latin typeface="Calibri" pitchFamily="34" charset="0"/>
                <a:cs typeface="Calibri" pitchFamily="34" charset="0"/>
              </a:rPr>
              <a:t>professionnels</a:t>
            </a:r>
            <a:r>
              <a:rPr lang="en-GB" dirty="0">
                <a:solidFill>
                  <a:schemeClr val="bg1">
                    <a:lumMod val="50000"/>
                  </a:schemeClr>
                </a:solidFill>
                <a:latin typeface="Calibri" pitchFamily="34" charset="0"/>
                <a:cs typeface="Calibri" pitchFamily="34" charset="0"/>
              </a:rPr>
              <a:t> </a:t>
            </a:r>
          </a:p>
        </p:txBody>
      </p:sp>
      <p:sp>
        <p:nvSpPr>
          <p:cNvPr id="6" name="Title 1"/>
          <p:cNvSpPr>
            <a:spLocks noGrp="1"/>
          </p:cNvSpPr>
          <p:nvPr>
            <p:ph type="title"/>
          </p:nvPr>
        </p:nvSpPr>
        <p:spPr>
          <a:xfrm>
            <a:off x="457200" y="332656"/>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Introduction</a:t>
            </a:r>
          </a:p>
        </p:txBody>
      </p:sp>
    </p:spTree>
    <p:extLst>
      <p:ext uri="{BB962C8B-B14F-4D97-AF65-F5344CB8AC3E}">
        <p14:creationId xmlns:p14="http://schemas.microsoft.com/office/powerpoint/2010/main" val="257102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27373"/>
            <a:ext cx="8229600" cy="4525963"/>
          </a:xfrm>
        </p:spPr>
        <p:txBody>
          <a:bodyPr>
            <a:normAutofit/>
          </a:bodyPr>
          <a:lstStyle/>
          <a:p>
            <a:pPr marL="585216" lvl="1" indent="0">
              <a:lnSpc>
                <a:spcPct val="150000"/>
              </a:lnSpc>
              <a:buNone/>
            </a:pPr>
            <a:r>
              <a:rPr lang="en-GB" sz="2400" dirty="0">
                <a:solidFill>
                  <a:schemeClr val="bg1">
                    <a:lumMod val="50000"/>
                  </a:schemeClr>
                </a:solidFill>
                <a:latin typeface="Calibri" pitchFamily="34" charset="0"/>
                <a:cs typeface="Calibri" pitchFamily="34" charset="0"/>
              </a:rPr>
              <a:t>Explorer </a:t>
            </a:r>
            <a:r>
              <a:rPr lang="en-GB" sz="2400" dirty="0" err="1">
                <a:solidFill>
                  <a:schemeClr val="bg1">
                    <a:lumMod val="50000"/>
                  </a:schemeClr>
                </a:solidFill>
                <a:latin typeface="Calibri" pitchFamily="34" charset="0"/>
                <a:cs typeface="Calibri" pitchFamily="34" charset="0"/>
              </a:rPr>
              <a:t>l’exp</a:t>
            </a:r>
            <a:r>
              <a:rPr lang="fr-FR" sz="2400" dirty="0">
                <a:solidFill>
                  <a:schemeClr val="bg1">
                    <a:lumMod val="50000"/>
                  </a:schemeClr>
                </a:solidFill>
                <a:latin typeface="Calibri" panose="020F0502020204030204" pitchFamily="34" charset="0"/>
              </a:rPr>
              <a:t>é</a:t>
            </a:r>
            <a:r>
              <a:rPr lang="en-GB" sz="2400" dirty="0" err="1">
                <a:solidFill>
                  <a:schemeClr val="bg1">
                    <a:lumMod val="50000"/>
                  </a:schemeClr>
                </a:solidFill>
                <a:latin typeface="Calibri" pitchFamily="34" charset="0"/>
                <a:cs typeface="Calibri" pitchFamily="34" charset="0"/>
              </a:rPr>
              <a:t>rience</a:t>
            </a:r>
            <a:r>
              <a:rPr lang="en-GB" sz="2400" dirty="0">
                <a:solidFill>
                  <a:schemeClr val="bg1">
                    <a:lumMod val="50000"/>
                  </a:schemeClr>
                </a:solidFill>
                <a:latin typeface="Calibri" pitchFamily="34" charset="0"/>
                <a:cs typeface="Calibri" pitchFamily="34" charset="0"/>
              </a:rPr>
              <a:t> des femmes </a:t>
            </a:r>
            <a:r>
              <a:rPr lang="en-GB" sz="2400" dirty="0" err="1">
                <a:solidFill>
                  <a:schemeClr val="bg1">
                    <a:lumMod val="50000"/>
                  </a:schemeClr>
                </a:solidFill>
                <a:latin typeface="Calibri" pitchFamily="34" charset="0"/>
                <a:cs typeface="Calibri" pitchFamily="34" charset="0"/>
              </a:rPr>
              <a:t>dont</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l’enfant</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est</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diagnostiqu</a:t>
            </a:r>
            <a:r>
              <a:rPr lang="fr-FR" sz="2400" dirty="0">
                <a:solidFill>
                  <a:schemeClr val="bg1">
                    <a:lumMod val="50000"/>
                  </a:schemeClr>
                </a:solidFill>
                <a:latin typeface="Calibri" panose="020F0502020204030204" pitchFamily="34" charset="0"/>
                <a:cs typeface="Calibri" panose="020F0502020204030204" pitchFamily="34" charset="0"/>
              </a:rPr>
              <a:t>é</a:t>
            </a:r>
            <a:r>
              <a:rPr lang="en-GB" sz="2400" dirty="0">
                <a:solidFill>
                  <a:schemeClr val="bg1">
                    <a:lumMod val="50000"/>
                  </a:schemeClr>
                </a:solidFill>
                <a:latin typeface="Calibri" pitchFamily="34" charset="0"/>
                <a:cs typeface="Calibri" pitchFamily="34" charset="0"/>
              </a:rPr>
              <a:t> à la naissance avec </a:t>
            </a:r>
            <a:r>
              <a:rPr lang="en-GB" sz="2400" dirty="0" err="1">
                <a:solidFill>
                  <a:schemeClr val="bg1">
                    <a:lumMod val="50000"/>
                  </a:schemeClr>
                </a:solidFill>
                <a:latin typeface="Calibri" pitchFamily="34" charset="0"/>
                <a:cs typeface="Calibri" pitchFamily="34" charset="0"/>
              </a:rPr>
              <a:t>une</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anomalie</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sévère</a:t>
            </a:r>
            <a:endParaRPr lang="en-US" sz="2400"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701824"/>
            <a:ext cx="8229600" cy="1143000"/>
          </a:xfrm>
        </p:spPr>
        <p:txBody>
          <a:bodyPr>
            <a:normAutofit/>
          </a:bodyPr>
          <a:lstStyle/>
          <a:p>
            <a:r>
              <a:rPr lang="en-GB" sz="4000" b="1" dirty="0" err="1">
                <a:solidFill>
                  <a:schemeClr val="bg1">
                    <a:lumMod val="50000"/>
                  </a:schemeClr>
                </a:solidFill>
                <a:effectLst/>
                <a:latin typeface="Calibri" pitchFamily="34" charset="0"/>
                <a:cs typeface="Calibri" pitchFamily="34" charset="0"/>
              </a:rPr>
              <a:t>Objectif</a:t>
            </a:r>
            <a:r>
              <a:rPr lang="en-GB" sz="4000" b="1" dirty="0">
                <a:solidFill>
                  <a:schemeClr val="bg1">
                    <a:lumMod val="50000"/>
                  </a:schemeClr>
                </a:solidFill>
                <a:effectLst/>
                <a:latin typeface="Calibri" pitchFamily="34" charset="0"/>
                <a:cs typeface="Calibri" pitchFamily="34" charset="0"/>
              </a:rPr>
              <a:t> </a:t>
            </a:r>
          </a:p>
        </p:txBody>
      </p:sp>
    </p:spTree>
    <p:extLst>
      <p:ext uri="{BB962C8B-B14F-4D97-AF65-F5344CB8AC3E}">
        <p14:creationId xmlns:p14="http://schemas.microsoft.com/office/powerpoint/2010/main" val="259932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16832"/>
            <a:ext cx="8712968" cy="4021907"/>
          </a:xfrm>
        </p:spPr>
        <p:txBody>
          <a:bodyPr>
            <a:noAutofit/>
          </a:bodyPr>
          <a:lstStyle/>
          <a:p>
            <a:pPr marL="928116" lvl="1" indent="-342900">
              <a:lnSpc>
                <a:spcPct val="150000"/>
              </a:lnSpc>
            </a:pPr>
            <a:r>
              <a:rPr lang="en-GB" sz="2300" b="1" dirty="0">
                <a:solidFill>
                  <a:schemeClr val="bg1">
                    <a:lumMod val="50000"/>
                  </a:schemeClr>
                </a:solidFill>
                <a:latin typeface="Calibri" pitchFamily="34" charset="0"/>
                <a:cs typeface="Calibri" pitchFamily="34" charset="0"/>
              </a:rPr>
              <a:t>Etude PICRI </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Exp</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err="1">
                <a:solidFill>
                  <a:schemeClr val="bg1">
                    <a:lumMod val="50000"/>
                  </a:schemeClr>
                </a:solidFill>
                <a:latin typeface="Calibri" pitchFamily="34" charset="0"/>
                <a:cs typeface="Calibri" pitchFamily="34" charset="0"/>
              </a:rPr>
              <a:t>rience</a:t>
            </a:r>
            <a:r>
              <a:rPr lang="en-GB" sz="2300" dirty="0">
                <a:solidFill>
                  <a:schemeClr val="bg1">
                    <a:lumMod val="50000"/>
                  </a:schemeClr>
                </a:solidFill>
                <a:latin typeface="Calibri" pitchFamily="34" charset="0"/>
                <a:cs typeface="Calibri" pitchFamily="34" charset="0"/>
              </a:rPr>
              <a:t> des femmes du diagnostic </a:t>
            </a:r>
            <a:r>
              <a:rPr lang="en-GB" sz="2300" dirty="0" err="1">
                <a:solidFill>
                  <a:schemeClr val="bg1">
                    <a:lumMod val="50000"/>
                  </a:schemeClr>
                </a:solidFill>
                <a:latin typeface="Calibri" pitchFamily="34" charset="0"/>
                <a:cs typeface="Calibri" pitchFamily="34" charset="0"/>
              </a:rPr>
              <a:t>pr</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natal’</a:t>
            </a:r>
          </a:p>
          <a:p>
            <a:pPr marL="928116" lvl="1" indent="-342900">
              <a:lnSpc>
                <a:spcPct val="150000"/>
              </a:lnSpc>
            </a:pPr>
            <a:r>
              <a:rPr lang="en-GB" sz="2300" b="1" dirty="0">
                <a:solidFill>
                  <a:schemeClr val="bg1">
                    <a:lumMod val="50000"/>
                  </a:schemeClr>
                </a:solidFill>
                <a:latin typeface="Calibri" pitchFamily="34" charset="0"/>
                <a:cs typeface="Calibri" pitchFamily="34" charset="0"/>
              </a:rPr>
              <a:t>Phase quantitative</a:t>
            </a:r>
            <a:r>
              <a:rPr lang="en-GB" sz="2300" dirty="0">
                <a:solidFill>
                  <a:schemeClr val="bg1">
                    <a:lumMod val="50000"/>
                  </a:schemeClr>
                </a:solidFill>
                <a:latin typeface="Calibri" pitchFamily="34" charset="0"/>
                <a:cs typeface="Calibri" pitchFamily="34" charset="0"/>
              </a:rPr>
              <a:t>: </a:t>
            </a:r>
          </a:p>
          <a:p>
            <a:pPr marL="1328166" lvl="2" indent="-342900">
              <a:lnSpc>
                <a:spcPct val="150000"/>
              </a:lnSpc>
            </a:pPr>
            <a:r>
              <a:rPr lang="en-GB" sz="2300" dirty="0">
                <a:solidFill>
                  <a:schemeClr val="bg1">
                    <a:lumMod val="50000"/>
                  </a:schemeClr>
                </a:solidFill>
                <a:latin typeface="Calibri" pitchFamily="34" charset="0"/>
                <a:cs typeface="Calibri" pitchFamily="34" charset="0"/>
              </a:rPr>
              <a:t>1566 r</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err="1">
                <a:solidFill>
                  <a:schemeClr val="bg1">
                    <a:lumMod val="50000"/>
                  </a:schemeClr>
                </a:solidFill>
                <a:latin typeface="Calibri" pitchFamily="34" charset="0"/>
                <a:cs typeface="Calibri" pitchFamily="34" charset="0"/>
              </a:rPr>
              <a:t>ponses</a:t>
            </a:r>
            <a:r>
              <a:rPr lang="en-GB" sz="2300" dirty="0">
                <a:solidFill>
                  <a:schemeClr val="bg1">
                    <a:lumMod val="50000"/>
                  </a:schemeClr>
                </a:solidFill>
                <a:latin typeface="Calibri" pitchFamily="34" charset="0"/>
                <a:cs typeface="Calibri" pitchFamily="34" charset="0"/>
              </a:rPr>
              <a:t>; 1323 </a:t>
            </a:r>
            <a:r>
              <a:rPr lang="en-GB" sz="2300" dirty="0" err="1">
                <a:solidFill>
                  <a:schemeClr val="bg1">
                    <a:lumMod val="50000"/>
                  </a:schemeClr>
                </a:solidFill>
                <a:latin typeface="Calibri" pitchFamily="34" charset="0"/>
                <a:cs typeface="Calibri" pitchFamily="34" charset="0"/>
              </a:rPr>
              <a:t>complètes</a:t>
            </a:r>
            <a:endParaRPr lang="en-GB" sz="2300" dirty="0">
              <a:solidFill>
                <a:schemeClr val="bg1">
                  <a:lumMod val="50000"/>
                </a:schemeClr>
              </a:solidFill>
              <a:latin typeface="Calibri" pitchFamily="34" charset="0"/>
              <a:cs typeface="Calibri" pitchFamily="34" charset="0"/>
            </a:endParaRPr>
          </a:p>
          <a:p>
            <a:pPr marL="1328166" lvl="2" indent="-342900">
              <a:lnSpc>
                <a:spcPct val="150000"/>
              </a:lnSpc>
            </a:pPr>
            <a:r>
              <a:rPr lang="en-GB" sz="2300" dirty="0">
                <a:solidFill>
                  <a:schemeClr val="bg1">
                    <a:lumMod val="50000"/>
                  </a:schemeClr>
                </a:solidFill>
                <a:latin typeface="Calibri" pitchFamily="34" charset="0"/>
                <a:cs typeface="Calibri" pitchFamily="34" charset="0"/>
              </a:rPr>
              <a:t>585 </a:t>
            </a:r>
            <a:r>
              <a:rPr lang="en-GB" sz="2300" dirty="0" err="1">
                <a:solidFill>
                  <a:schemeClr val="bg1">
                    <a:lumMod val="50000"/>
                  </a:schemeClr>
                </a:solidFill>
                <a:latin typeface="Calibri" pitchFamily="34" charset="0"/>
                <a:cs typeface="Calibri" pitchFamily="34" charset="0"/>
              </a:rPr>
              <a:t>acceptent</a:t>
            </a:r>
            <a:r>
              <a:rPr lang="en-GB" sz="2300" dirty="0">
                <a:solidFill>
                  <a:schemeClr val="bg1">
                    <a:lumMod val="50000"/>
                  </a:schemeClr>
                </a:solidFill>
                <a:latin typeface="Calibri" pitchFamily="34" charset="0"/>
                <a:cs typeface="Calibri" pitchFamily="34" charset="0"/>
              </a:rPr>
              <a:t> un </a:t>
            </a:r>
            <a:r>
              <a:rPr lang="en-GB" sz="2300" dirty="0" err="1">
                <a:solidFill>
                  <a:schemeClr val="bg1">
                    <a:lumMod val="50000"/>
                  </a:schemeClr>
                </a:solidFill>
                <a:latin typeface="Calibri" pitchFamily="34" charset="0"/>
                <a:cs typeface="Calibri" pitchFamily="34" charset="0"/>
              </a:rPr>
              <a:t>entretien</a:t>
            </a:r>
            <a:endParaRPr lang="en-GB" sz="2300" dirty="0">
              <a:solidFill>
                <a:schemeClr val="bg1">
                  <a:lumMod val="50000"/>
                </a:schemeClr>
              </a:solidFill>
              <a:latin typeface="Calibri" pitchFamily="34" charset="0"/>
              <a:cs typeface="Calibri" pitchFamily="34" charset="0"/>
            </a:endParaRPr>
          </a:p>
          <a:p>
            <a:pPr marL="1328166" lvl="2" indent="-342900">
              <a:lnSpc>
                <a:spcPct val="150000"/>
              </a:lnSpc>
            </a:pPr>
            <a:r>
              <a:rPr lang="en-GB" sz="2300" dirty="0">
                <a:solidFill>
                  <a:schemeClr val="bg1">
                    <a:lumMod val="50000"/>
                  </a:schemeClr>
                </a:solidFill>
                <a:latin typeface="Calibri" pitchFamily="34" charset="0"/>
                <a:cs typeface="Calibri" pitchFamily="34" charset="0"/>
              </a:rPr>
              <a:t>95 contact</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err="1">
                <a:solidFill>
                  <a:schemeClr val="bg1">
                    <a:lumMod val="50000"/>
                  </a:schemeClr>
                </a:solidFill>
                <a:latin typeface="Calibri" pitchFamily="34" charset="0"/>
                <a:cs typeface="Calibri" pitchFamily="34" charset="0"/>
              </a:rPr>
              <a:t>es</a:t>
            </a:r>
            <a:r>
              <a:rPr lang="en-GB" sz="2300" dirty="0">
                <a:solidFill>
                  <a:schemeClr val="bg1">
                    <a:lumMod val="50000"/>
                  </a:schemeClr>
                </a:solidFill>
                <a:latin typeface="Calibri" pitchFamily="34" charset="0"/>
                <a:cs typeface="Calibri" pitchFamily="34" charset="0"/>
              </a:rPr>
              <a:t> pour un </a:t>
            </a:r>
            <a:r>
              <a:rPr lang="en-GB" sz="2300" dirty="0" err="1">
                <a:solidFill>
                  <a:schemeClr val="bg1">
                    <a:lumMod val="50000"/>
                  </a:schemeClr>
                </a:solidFill>
                <a:latin typeface="Calibri" pitchFamily="34" charset="0"/>
                <a:cs typeface="Calibri" pitchFamily="34" charset="0"/>
              </a:rPr>
              <a:t>entretien</a:t>
            </a:r>
            <a:endParaRPr lang="en-GB" sz="2300" dirty="0">
              <a:solidFill>
                <a:schemeClr val="bg1">
                  <a:lumMod val="50000"/>
                </a:schemeClr>
              </a:solidFill>
              <a:latin typeface="Calibri" pitchFamily="34" charset="0"/>
              <a:cs typeface="Calibri" pitchFamily="34" charset="0"/>
            </a:endParaRPr>
          </a:p>
          <a:p>
            <a:pPr marL="1328166" lvl="2" indent="-342900">
              <a:lnSpc>
                <a:spcPct val="150000"/>
              </a:lnSpc>
            </a:pPr>
            <a:r>
              <a:rPr lang="en-GB" sz="2300" dirty="0">
                <a:solidFill>
                  <a:schemeClr val="bg1">
                    <a:lumMod val="50000"/>
                  </a:schemeClr>
                </a:solidFill>
                <a:latin typeface="Calibri" pitchFamily="34" charset="0"/>
                <a:cs typeface="Calibri" pitchFamily="34" charset="0"/>
              </a:rPr>
              <a:t>64 </a:t>
            </a:r>
            <a:r>
              <a:rPr lang="en-GB" sz="2300" dirty="0" err="1">
                <a:solidFill>
                  <a:schemeClr val="bg1">
                    <a:lumMod val="50000"/>
                  </a:schemeClr>
                </a:solidFill>
                <a:latin typeface="Calibri" pitchFamily="34" charset="0"/>
                <a:cs typeface="Calibri" pitchFamily="34" charset="0"/>
              </a:rPr>
              <a:t>entretiens</a:t>
            </a:r>
            <a:r>
              <a:rPr lang="en-GB" sz="2300" dirty="0">
                <a:solidFill>
                  <a:schemeClr val="bg1">
                    <a:lumMod val="50000"/>
                  </a:schemeClr>
                </a:solidFill>
                <a:latin typeface="Calibri" pitchFamily="34" charset="0"/>
                <a:cs typeface="Calibri" pitchFamily="34" charset="0"/>
              </a:rPr>
              <a:t> r</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err="1">
                <a:solidFill>
                  <a:schemeClr val="bg1">
                    <a:lumMod val="50000"/>
                  </a:schemeClr>
                </a:solidFill>
                <a:latin typeface="Calibri" pitchFamily="34" charset="0"/>
                <a:cs typeface="Calibri" pitchFamily="34" charset="0"/>
              </a:rPr>
              <a:t>alis</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s</a:t>
            </a:r>
          </a:p>
          <a:p>
            <a:pPr marL="928116" lvl="1" indent="-342900">
              <a:lnSpc>
                <a:spcPct val="150000"/>
              </a:lnSpc>
            </a:pPr>
            <a:endParaRPr lang="en-GB" sz="2300"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629816"/>
            <a:ext cx="8229600" cy="1143000"/>
          </a:xfrm>
        </p:spPr>
        <p:txBody>
          <a:bodyPr>
            <a:normAutofit/>
          </a:bodyPr>
          <a:lstStyle/>
          <a:p>
            <a:r>
              <a:rPr lang="en-GB" sz="4000" b="1" dirty="0" err="1">
                <a:solidFill>
                  <a:schemeClr val="bg1">
                    <a:lumMod val="50000"/>
                  </a:schemeClr>
                </a:solidFill>
                <a:effectLst/>
                <a:latin typeface="Calibri" pitchFamily="34" charset="0"/>
                <a:cs typeface="Calibri" pitchFamily="34" charset="0"/>
              </a:rPr>
              <a:t>Méthode</a:t>
            </a:r>
            <a:endParaRPr lang="en-GB" sz="4000" b="1" dirty="0">
              <a:solidFill>
                <a:schemeClr val="bg1">
                  <a:lumMod val="50000"/>
                </a:schemeClr>
              </a:solidFill>
              <a:effectLst/>
              <a:latin typeface="Calibri" pitchFamily="34" charset="0"/>
              <a:cs typeface="Calibri" pitchFamily="34" charset="0"/>
            </a:endParaRPr>
          </a:p>
        </p:txBody>
      </p:sp>
    </p:spTree>
    <p:extLst>
      <p:ext uri="{BB962C8B-B14F-4D97-AF65-F5344CB8AC3E}">
        <p14:creationId xmlns:p14="http://schemas.microsoft.com/office/powerpoint/2010/main" val="1549857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16832"/>
            <a:ext cx="8712968" cy="4021907"/>
          </a:xfrm>
        </p:spPr>
        <p:txBody>
          <a:bodyPr>
            <a:noAutofit/>
          </a:bodyPr>
          <a:lstStyle/>
          <a:p>
            <a:pPr marL="928116" lvl="1" indent="-342900">
              <a:lnSpc>
                <a:spcPct val="150000"/>
              </a:lnSpc>
            </a:pPr>
            <a:r>
              <a:rPr lang="en-GB" sz="2300" dirty="0">
                <a:solidFill>
                  <a:schemeClr val="bg1">
                    <a:lumMod val="50000"/>
                  </a:schemeClr>
                </a:solidFill>
                <a:latin typeface="Calibri" pitchFamily="34" charset="0"/>
                <a:cs typeface="Calibri" pitchFamily="34" charset="0"/>
              </a:rPr>
              <a:t>9 </a:t>
            </a:r>
            <a:r>
              <a:rPr lang="en-GB" sz="2300" dirty="0" err="1">
                <a:solidFill>
                  <a:schemeClr val="bg1">
                    <a:lumMod val="50000"/>
                  </a:schemeClr>
                </a:solidFill>
                <a:latin typeface="Calibri" pitchFamily="34" charset="0"/>
                <a:cs typeface="Calibri" pitchFamily="34" charset="0"/>
              </a:rPr>
              <a:t>entretiens</a:t>
            </a:r>
            <a:r>
              <a:rPr lang="en-GB" sz="2300" dirty="0">
                <a:solidFill>
                  <a:schemeClr val="bg1">
                    <a:lumMod val="50000"/>
                  </a:schemeClr>
                </a:solidFill>
                <a:latin typeface="Calibri" pitchFamily="34" charset="0"/>
                <a:cs typeface="Calibri" pitchFamily="34" charset="0"/>
              </a:rPr>
              <a:t> avec des femmes </a:t>
            </a:r>
            <a:r>
              <a:rPr lang="en-GB" sz="2300" dirty="0" err="1">
                <a:solidFill>
                  <a:schemeClr val="bg1">
                    <a:lumMod val="50000"/>
                  </a:schemeClr>
                </a:solidFill>
                <a:latin typeface="Calibri" pitchFamily="34" charset="0"/>
                <a:cs typeface="Calibri" pitchFamily="34" charset="0"/>
              </a:rPr>
              <a:t>dont</a:t>
            </a:r>
            <a:r>
              <a:rPr lang="en-GB" sz="2300" dirty="0">
                <a:solidFill>
                  <a:schemeClr val="bg1">
                    <a:lumMod val="50000"/>
                  </a:schemeClr>
                </a:solidFill>
                <a:latin typeface="Calibri" pitchFamily="34" charset="0"/>
                <a:cs typeface="Calibri" pitchFamily="34" charset="0"/>
              </a:rPr>
              <a:t> le b</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b</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 a </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t</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diagnostiqu</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 à la naissance avec </a:t>
            </a:r>
            <a:r>
              <a:rPr lang="en-GB" sz="2300" dirty="0" err="1">
                <a:solidFill>
                  <a:schemeClr val="bg1">
                    <a:lumMod val="50000"/>
                  </a:schemeClr>
                </a:solidFill>
                <a:latin typeface="Calibri" pitchFamily="34" charset="0"/>
                <a:cs typeface="Calibri" pitchFamily="34" charset="0"/>
              </a:rPr>
              <a:t>une</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anomalie</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sévère</a:t>
            </a:r>
            <a:endParaRPr lang="en-GB" sz="2300" dirty="0">
              <a:solidFill>
                <a:schemeClr val="bg1">
                  <a:lumMod val="50000"/>
                </a:schemeClr>
              </a:solidFill>
              <a:latin typeface="Calibri" pitchFamily="34" charset="0"/>
              <a:cs typeface="Calibri" pitchFamily="34" charset="0"/>
            </a:endParaRPr>
          </a:p>
          <a:p>
            <a:pPr marL="928116" lvl="1" indent="-342900">
              <a:lnSpc>
                <a:spcPct val="150000"/>
              </a:lnSpc>
            </a:pPr>
            <a:r>
              <a:rPr lang="en-GB" sz="2300" dirty="0">
                <a:solidFill>
                  <a:schemeClr val="bg1">
                    <a:lumMod val="50000"/>
                  </a:schemeClr>
                </a:solidFill>
                <a:latin typeface="Calibri" pitchFamily="34" charset="0"/>
                <a:cs typeface="Calibri" pitchFamily="34" charset="0"/>
              </a:rPr>
              <a:t>2 </a:t>
            </a:r>
            <a:r>
              <a:rPr lang="en-GB" sz="2300" dirty="0" err="1">
                <a:solidFill>
                  <a:schemeClr val="bg1">
                    <a:lumMod val="50000"/>
                  </a:schemeClr>
                </a:solidFill>
                <a:latin typeface="Calibri" pitchFamily="34" charset="0"/>
                <a:cs typeface="Calibri" pitchFamily="34" charset="0"/>
              </a:rPr>
              <a:t>en</a:t>
            </a:r>
            <a:r>
              <a:rPr lang="en-GB" sz="2300" dirty="0">
                <a:solidFill>
                  <a:schemeClr val="bg1">
                    <a:lumMod val="50000"/>
                  </a:schemeClr>
                </a:solidFill>
                <a:latin typeface="Calibri" pitchFamily="34" charset="0"/>
                <a:cs typeface="Calibri" pitchFamily="34" charset="0"/>
              </a:rPr>
              <a:t> face-a-face, 7 par t</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l</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phone</a:t>
            </a:r>
          </a:p>
          <a:p>
            <a:pPr marL="928116" lvl="1" indent="-342900">
              <a:lnSpc>
                <a:spcPct val="150000"/>
              </a:lnSpc>
            </a:pPr>
            <a:r>
              <a:rPr lang="en-GB" sz="2300" dirty="0">
                <a:solidFill>
                  <a:schemeClr val="bg1">
                    <a:lumMod val="50000"/>
                  </a:schemeClr>
                </a:solidFill>
                <a:latin typeface="Calibri" pitchFamily="34" charset="0"/>
                <a:cs typeface="Calibri" pitchFamily="34" charset="0"/>
              </a:rPr>
              <a:t>Dur</a:t>
            </a:r>
            <a:r>
              <a:rPr lang="fr-FR" sz="2300" dirty="0">
                <a:solidFill>
                  <a:schemeClr val="bg1">
                    <a:lumMod val="50000"/>
                  </a:schemeClr>
                </a:solidFill>
                <a:latin typeface="Calibri" panose="020F0502020204030204" pitchFamily="34" charset="0"/>
                <a:cs typeface="Calibri" panose="020F0502020204030204" pitchFamily="34" charset="0"/>
              </a:rPr>
              <a:t>é</a:t>
            </a:r>
            <a:r>
              <a:rPr lang="en-GB" sz="2300" dirty="0">
                <a:solidFill>
                  <a:schemeClr val="bg1">
                    <a:lumMod val="50000"/>
                  </a:schemeClr>
                </a:solidFill>
                <a:latin typeface="Calibri" pitchFamily="34" charset="0"/>
                <a:cs typeface="Calibri" pitchFamily="34" charset="0"/>
              </a:rPr>
              <a:t>e </a:t>
            </a:r>
            <a:r>
              <a:rPr lang="en-GB" sz="2300" dirty="0" err="1">
                <a:solidFill>
                  <a:schemeClr val="bg1">
                    <a:lumMod val="50000"/>
                  </a:schemeClr>
                </a:solidFill>
                <a:latin typeface="Calibri" pitchFamily="34" charset="0"/>
                <a:cs typeface="Calibri" pitchFamily="34" charset="0"/>
              </a:rPr>
              <a:t>d’environ</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une</a:t>
            </a:r>
            <a:r>
              <a:rPr lang="en-GB" sz="2300" dirty="0">
                <a:solidFill>
                  <a:schemeClr val="bg1">
                    <a:lumMod val="50000"/>
                  </a:schemeClr>
                </a:solidFill>
                <a:latin typeface="Calibri" pitchFamily="34" charset="0"/>
                <a:cs typeface="Calibri" pitchFamily="34" charset="0"/>
              </a:rPr>
              <a:t> </a:t>
            </a:r>
            <a:r>
              <a:rPr lang="en-GB" sz="2300" dirty="0" err="1">
                <a:solidFill>
                  <a:schemeClr val="bg1">
                    <a:lumMod val="50000"/>
                  </a:schemeClr>
                </a:solidFill>
                <a:latin typeface="Calibri" pitchFamily="34" charset="0"/>
                <a:cs typeface="Calibri" pitchFamily="34" charset="0"/>
              </a:rPr>
              <a:t>heure</a:t>
            </a:r>
            <a:endParaRPr lang="en-GB" sz="2300" dirty="0">
              <a:solidFill>
                <a:schemeClr val="bg1">
                  <a:lumMod val="50000"/>
                </a:schemeClr>
              </a:solidFill>
              <a:latin typeface="Calibri" pitchFamily="34" charset="0"/>
              <a:cs typeface="Calibri" pitchFamily="34" charset="0"/>
            </a:endParaRPr>
          </a:p>
          <a:p>
            <a:pPr marL="928116" lvl="1" indent="-342900">
              <a:lnSpc>
                <a:spcPct val="150000"/>
              </a:lnSpc>
            </a:pPr>
            <a:endParaRPr lang="en-GB" sz="2300"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629816"/>
            <a:ext cx="8229600" cy="1143000"/>
          </a:xfrm>
        </p:spPr>
        <p:txBody>
          <a:bodyPr>
            <a:normAutofit/>
          </a:bodyPr>
          <a:lstStyle/>
          <a:p>
            <a:r>
              <a:rPr lang="en-GB" sz="4000" b="1" dirty="0" err="1">
                <a:solidFill>
                  <a:schemeClr val="bg1">
                    <a:lumMod val="50000"/>
                  </a:schemeClr>
                </a:solidFill>
                <a:effectLst/>
                <a:latin typeface="Calibri" pitchFamily="34" charset="0"/>
                <a:cs typeface="Calibri" pitchFamily="34" charset="0"/>
              </a:rPr>
              <a:t>Méthode</a:t>
            </a:r>
            <a:endParaRPr lang="en-GB" sz="4000" b="1" dirty="0">
              <a:solidFill>
                <a:schemeClr val="bg1">
                  <a:lumMod val="50000"/>
                </a:schemeClr>
              </a:solidFill>
              <a:effectLst/>
              <a:latin typeface="Calibri" pitchFamily="34" charset="0"/>
              <a:cs typeface="Calibri" pitchFamily="34" charset="0"/>
            </a:endParaRPr>
          </a:p>
        </p:txBody>
      </p:sp>
    </p:spTree>
    <p:extLst>
      <p:ext uri="{BB962C8B-B14F-4D97-AF65-F5344CB8AC3E}">
        <p14:creationId xmlns:p14="http://schemas.microsoft.com/office/powerpoint/2010/main" val="151353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88840"/>
            <a:ext cx="8517632" cy="3805883"/>
          </a:xfrm>
        </p:spPr>
        <p:txBody>
          <a:bodyPr>
            <a:noAutofit/>
          </a:bodyPr>
          <a:lstStyle/>
          <a:p>
            <a:pPr marL="928116" lvl="1" indent="-342900">
              <a:lnSpc>
                <a:spcPct val="150000"/>
              </a:lnSpc>
            </a:pPr>
            <a:r>
              <a:rPr lang="en-GB" sz="2400" dirty="0">
                <a:solidFill>
                  <a:schemeClr val="bg1">
                    <a:lumMod val="50000"/>
                  </a:schemeClr>
                </a:solidFill>
                <a:latin typeface="Calibri" pitchFamily="34" charset="0"/>
                <a:cs typeface="Calibri" pitchFamily="34" charset="0"/>
              </a:rPr>
              <a:t>M</a:t>
            </a:r>
            <a:r>
              <a:rPr lang="fr-FR" sz="2400" dirty="0">
                <a:solidFill>
                  <a:schemeClr val="bg1">
                    <a:lumMod val="50000"/>
                  </a:schemeClr>
                </a:solidFill>
                <a:latin typeface="Calibri" panose="020F0502020204030204" pitchFamily="34" charset="0"/>
                <a:cs typeface="Calibri" panose="020F0502020204030204" pitchFamily="34" charset="0"/>
              </a:rPr>
              <a:t>é</a:t>
            </a:r>
            <a:r>
              <a:rPr lang="en-GB" sz="2400" dirty="0" err="1">
                <a:solidFill>
                  <a:schemeClr val="bg1">
                    <a:lumMod val="50000"/>
                  </a:schemeClr>
                </a:solidFill>
                <a:latin typeface="Calibri" pitchFamily="34" charset="0"/>
                <a:cs typeface="Calibri" pitchFamily="34" charset="0"/>
              </a:rPr>
              <a:t>thode</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d’analyse</a:t>
            </a:r>
            <a:r>
              <a:rPr lang="en-GB" sz="2400" dirty="0">
                <a:solidFill>
                  <a:schemeClr val="bg1">
                    <a:lumMod val="50000"/>
                  </a:schemeClr>
                </a:solidFill>
                <a:latin typeface="Calibri" pitchFamily="34" charset="0"/>
                <a:cs typeface="Calibri" pitchFamily="34" charset="0"/>
              </a:rPr>
              <a:t>: Interpretative Phenomenological Analysis (Smith, 1996), </a:t>
            </a:r>
          </a:p>
          <a:p>
            <a:pPr marL="928116" lvl="1" indent="-342900">
              <a:lnSpc>
                <a:spcPct val="150000"/>
              </a:lnSpc>
            </a:pPr>
            <a:r>
              <a:rPr lang="en-GB" sz="2400" dirty="0" err="1">
                <a:solidFill>
                  <a:schemeClr val="bg1">
                    <a:lumMod val="50000"/>
                  </a:schemeClr>
                </a:solidFill>
                <a:latin typeface="Calibri" pitchFamily="34" charset="0"/>
                <a:cs typeface="Calibri" pitchFamily="34" charset="0"/>
              </a:rPr>
              <a:t>Centr</a:t>
            </a:r>
            <a:r>
              <a:rPr lang="fr-FR" sz="2400" dirty="0">
                <a:solidFill>
                  <a:schemeClr val="bg1">
                    <a:lumMod val="50000"/>
                  </a:schemeClr>
                </a:solidFill>
                <a:latin typeface="Calibri" panose="020F0502020204030204" pitchFamily="34" charset="0"/>
                <a:cs typeface="Calibri" panose="020F0502020204030204" pitchFamily="34" charset="0"/>
              </a:rPr>
              <a:t>é</a:t>
            </a:r>
            <a:r>
              <a:rPr lang="en-GB" sz="2400" dirty="0">
                <a:solidFill>
                  <a:schemeClr val="bg1">
                    <a:lumMod val="50000"/>
                  </a:schemeClr>
                </a:solidFill>
                <a:latin typeface="Calibri" pitchFamily="34" charset="0"/>
                <a:cs typeface="Calibri" pitchFamily="34" charset="0"/>
              </a:rPr>
              <a:t>e sur </a:t>
            </a:r>
            <a:r>
              <a:rPr lang="en-GB" sz="2400" dirty="0" err="1">
                <a:solidFill>
                  <a:schemeClr val="bg1">
                    <a:lumMod val="50000"/>
                  </a:schemeClr>
                </a:solidFill>
                <a:latin typeface="Calibri" pitchFamily="34" charset="0"/>
                <a:cs typeface="Calibri" pitchFamily="34" charset="0"/>
              </a:rPr>
              <a:t>l’exploration</a:t>
            </a:r>
            <a:r>
              <a:rPr lang="en-GB" sz="2400" dirty="0">
                <a:solidFill>
                  <a:schemeClr val="bg1">
                    <a:lumMod val="50000"/>
                  </a:schemeClr>
                </a:solidFill>
                <a:latin typeface="Calibri" pitchFamily="34" charset="0"/>
                <a:cs typeface="Calibri" pitchFamily="34" charset="0"/>
              </a:rPr>
              <a:t> de la </a:t>
            </a:r>
            <a:r>
              <a:rPr lang="en-GB" sz="2400" dirty="0" err="1">
                <a:solidFill>
                  <a:schemeClr val="bg1">
                    <a:lumMod val="50000"/>
                  </a:schemeClr>
                </a:solidFill>
                <a:latin typeface="Calibri" pitchFamily="34" charset="0"/>
                <a:cs typeface="Calibri" pitchFamily="34" charset="0"/>
              </a:rPr>
              <a:t>façon</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dont</a:t>
            </a:r>
            <a:r>
              <a:rPr lang="en-GB" sz="2400" dirty="0">
                <a:solidFill>
                  <a:schemeClr val="bg1">
                    <a:lumMod val="50000"/>
                  </a:schemeClr>
                </a:solidFill>
                <a:latin typeface="Calibri" pitchFamily="34" charset="0"/>
                <a:cs typeface="Calibri" pitchFamily="34" charset="0"/>
              </a:rPr>
              <a:t> les </a:t>
            </a:r>
            <a:r>
              <a:rPr lang="en-GB" sz="2400" dirty="0" err="1">
                <a:solidFill>
                  <a:schemeClr val="bg1">
                    <a:lumMod val="50000"/>
                  </a:schemeClr>
                </a:solidFill>
                <a:latin typeface="Calibri" pitchFamily="34" charset="0"/>
                <a:cs typeface="Calibri" pitchFamily="34" charset="0"/>
              </a:rPr>
              <a:t>personnes</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donnent</a:t>
            </a:r>
            <a:r>
              <a:rPr lang="en-GB" sz="2400" dirty="0">
                <a:solidFill>
                  <a:schemeClr val="bg1">
                    <a:lumMod val="50000"/>
                  </a:schemeClr>
                </a:solidFill>
                <a:latin typeface="Calibri" pitchFamily="34" charset="0"/>
                <a:cs typeface="Calibri" pitchFamily="34" charset="0"/>
              </a:rPr>
              <a:t> un </a:t>
            </a:r>
            <a:r>
              <a:rPr lang="en-GB" sz="2400" dirty="0" err="1">
                <a:solidFill>
                  <a:schemeClr val="bg1">
                    <a:lumMod val="50000"/>
                  </a:schemeClr>
                </a:solidFill>
                <a:latin typeface="Calibri" pitchFamily="34" charset="0"/>
                <a:cs typeface="Calibri" pitchFamily="34" charset="0"/>
              </a:rPr>
              <a:t>sens</a:t>
            </a:r>
            <a:r>
              <a:rPr lang="en-GB" sz="2400" dirty="0">
                <a:solidFill>
                  <a:schemeClr val="bg1">
                    <a:lumMod val="50000"/>
                  </a:schemeClr>
                </a:solidFill>
                <a:latin typeface="Calibri" pitchFamily="34" charset="0"/>
                <a:cs typeface="Calibri" pitchFamily="34" charset="0"/>
              </a:rPr>
              <a:t> à </a:t>
            </a:r>
            <a:r>
              <a:rPr lang="en-GB" sz="2400" dirty="0" err="1">
                <a:solidFill>
                  <a:schemeClr val="bg1">
                    <a:lumMod val="50000"/>
                  </a:schemeClr>
                </a:solidFill>
                <a:latin typeface="Calibri" pitchFamily="34" charset="0"/>
                <a:cs typeface="Calibri" pitchFamily="34" charset="0"/>
              </a:rPr>
              <a:t>leurs</a:t>
            </a:r>
            <a:r>
              <a:rPr lang="en-GB" sz="2400" dirty="0">
                <a:solidFill>
                  <a:schemeClr val="bg1">
                    <a:lumMod val="50000"/>
                  </a:schemeClr>
                </a:solidFill>
                <a:latin typeface="Calibri" pitchFamily="34" charset="0"/>
                <a:cs typeface="Calibri" pitchFamily="34" charset="0"/>
              </a:rPr>
              <a:t> </a:t>
            </a:r>
            <a:r>
              <a:rPr lang="en-GB" sz="2400" dirty="0" err="1">
                <a:solidFill>
                  <a:schemeClr val="bg1">
                    <a:lumMod val="50000"/>
                  </a:schemeClr>
                </a:solidFill>
                <a:latin typeface="Calibri" pitchFamily="34" charset="0"/>
                <a:cs typeface="Calibri" pitchFamily="34" charset="0"/>
              </a:rPr>
              <a:t>exp</a:t>
            </a:r>
            <a:r>
              <a:rPr lang="fr-FR" sz="2400" dirty="0">
                <a:solidFill>
                  <a:schemeClr val="bg1">
                    <a:lumMod val="50000"/>
                  </a:schemeClr>
                </a:solidFill>
                <a:latin typeface="Calibri" panose="020F0502020204030204" pitchFamily="34" charset="0"/>
                <a:cs typeface="Calibri" panose="020F0502020204030204" pitchFamily="34" charset="0"/>
              </a:rPr>
              <a:t>é</a:t>
            </a:r>
            <a:r>
              <a:rPr lang="en-GB" sz="2400" dirty="0" err="1">
                <a:solidFill>
                  <a:schemeClr val="bg1">
                    <a:lumMod val="50000"/>
                  </a:schemeClr>
                </a:solidFill>
                <a:latin typeface="Calibri" pitchFamily="34" charset="0"/>
                <a:cs typeface="Calibri" pitchFamily="34" charset="0"/>
              </a:rPr>
              <a:t>riences</a:t>
            </a:r>
            <a:endParaRPr lang="en-GB" sz="2400" dirty="0">
              <a:solidFill>
                <a:schemeClr val="bg1">
                  <a:lumMod val="50000"/>
                </a:schemeClr>
              </a:solidFill>
              <a:latin typeface="Calibri" pitchFamily="34" charset="0"/>
              <a:cs typeface="Calibri" pitchFamily="34" charset="0"/>
            </a:endParaRPr>
          </a:p>
          <a:p>
            <a:pPr marL="928116" lvl="1" indent="-342900">
              <a:lnSpc>
                <a:spcPct val="150000"/>
              </a:lnSpc>
            </a:pPr>
            <a:r>
              <a:rPr lang="fr-FR" sz="2400" dirty="0">
                <a:solidFill>
                  <a:schemeClr val="bg1">
                    <a:lumMod val="50000"/>
                  </a:schemeClr>
                </a:solidFill>
                <a:latin typeface="Calibri" panose="020F0502020204030204" pitchFamily="34" charset="0"/>
                <a:cs typeface="Calibri" panose="020F0502020204030204" pitchFamily="34" charset="0"/>
              </a:rPr>
              <a:t>Influencée par la phénoménologie, l’herméneutique et l’</a:t>
            </a:r>
            <a:r>
              <a:rPr lang="fr-FR" sz="2400" dirty="0" err="1">
                <a:solidFill>
                  <a:schemeClr val="bg1">
                    <a:lumMod val="50000"/>
                  </a:schemeClr>
                </a:solidFill>
                <a:latin typeface="Calibri" panose="020F0502020204030204" pitchFamily="34" charset="0"/>
                <a:cs typeface="Calibri" panose="020F0502020204030204" pitchFamily="34" charset="0"/>
              </a:rPr>
              <a:t>idiographie</a:t>
            </a:r>
            <a:endParaRPr lang="en-GB" sz="2400"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701824"/>
            <a:ext cx="8229600" cy="1143000"/>
          </a:xfrm>
        </p:spPr>
        <p:txBody>
          <a:bodyPr>
            <a:normAutofit/>
          </a:bodyPr>
          <a:lstStyle/>
          <a:p>
            <a:r>
              <a:rPr lang="en-GB" sz="4000" b="1" dirty="0" err="1">
                <a:solidFill>
                  <a:schemeClr val="bg1">
                    <a:lumMod val="50000"/>
                  </a:schemeClr>
                </a:solidFill>
                <a:effectLst/>
                <a:latin typeface="Calibri" pitchFamily="34" charset="0"/>
                <a:cs typeface="Calibri" pitchFamily="34" charset="0"/>
              </a:rPr>
              <a:t>Méthode</a:t>
            </a:r>
            <a:endParaRPr lang="en-GB" sz="4000" b="1" dirty="0">
              <a:solidFill>
                <a:schemeClr val="bg1">
                  <a:lumMod val="50000"/>
                </a:schemeClr>
              </a:solidFill>
              <a:effectLst/>
              <a:latin typeface="Calibri" pitchFamily="34" charset="0"/>
              <a:cs typeface="Calibri" pitchFamily="34" charset="0"/>
            </a:endParaRPr>
          </a:p>
        </p:txBody>
      </p:sp>
    </p:spTree>
    <p:extLst>
      <p:ext uri="{BB962C8B-B14F-4D97-AF65-F5344CB8AC3E}">
        <p14:creationId xmlns:p14="http://schemas.microsoft.com/office/powerpoint/2010/main" val="161947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67544" y="116632"/>
            <a:ext cx="8229600" cy="504056"/>
          </a:xfrm>
        </p:spPr>
        <p:txBody>
          <a:bodyPr>
            <a:noAutofit/>
          </a:bodyPr>
          <a:lstStyle/>
          <a:p>
            <a:r>
              <a:rPr lang="en-GB" sz="4000" b="1" dirty="0">
                <a:solidFill>
                  <a:schemeClr val="bg1">
                    <a:lumMod val="50000"/>
                  </a:schemeClr>
                </a:solidFill>
                <a:effectLst/>
                <a:latin typeface="Calibri" pitchFamily="34" charset="0"/>
                <a:cs typeface="Calibri" pitchFamily="34" charset="0"/>
              </a:rPr>
              <a:t>Participants</a:t>
            </a:r>
          </a:p>
        </p:txBody>
      </p:sp>
      <p:graphicFrame>
        <p:nvGraphicFramePr>
          <p:cNvPr id="4" name="Table 3"/>
          <p:cNvGraphicFramePr>
            <a:graphicFrameLocks noGrp="1"/>
          </p:cNvGraphicFramePr>
          <p:nvPr>
            <p:extLst>
              <p:ext uri="{D42A27DB-BD31-4B8C-83A1-F6EECF244321}">
                <p14:modId xmlns:p14="http://schemas.microsoft.com/office/powerpoint/2010/main" val="3829328943"/>
              </p:ext>
            </p:extLst>
          </p:nvPr>
        </p:nvGraphicFramePr>
        <p:xfrm>
          <a:off x="19308" y="644552"/>
          <a:ext cx="9124691" cy="5813108"/>
        </p:xfrm>
        <a:graphic>
          <a:graphicData uri="http://schemas.openxmlformats.org/drawingml/2006/table">
            <a:tbl>
              <a:tblPr firstRow="1" firstCol="1" bandRow="1">
                <a:tableStyleId>{00A15C55-8517-42AA-B614-E9B94910E393}</a:tableStyleId>
              </a:tblPr>
              <a:tblGrid>
                <a:gridCol w="786611">
                  <a:extLst>
                    <a:ext uri="{9D8B030D-6E8A-4147-A177-3AD203B41FA5}">
                      <a16:colId xmlns:a16="http://schemas.microsoft.com/office/drawing/2014/main" xmlns="" val="20000"/>
                    </a:ext>
                  </a:extLst>
                </a:gridCol>
                <a:gridCol w="471967">
                  <a:extLst>
                    <a:ext uri="{9D8B030D-6E8A-4147-A177-3AD203B41FA5}">
                      <a16:colId xmlns:a16="http://schemas.microsoft.com/office/drawing/2014/main" xmlns="" val="20001"/>
                    </a:ext>
                  </a:extLst>
                </a:gridCol>
                <a:gridCol w="1133874">
                  <a:extLst>
                    <a:ext uri="{9D8B030D-6E8A-4147-A177-3AD203B41FA5}">
                      <a16:colId xmlns:a16="http://schemas.microsoft.com/office/drawing/2014/main" xmlns="" val="20002"/>
                    </a:ext>
                  </a:extLst>
                </a:gridCol>
                <a:gridCol w="1619265">
                  <a:extLst>
                    <a:ext uri="{9D8B030D-6E8A-4147-A177-3AD203B41FA5}">
                      <a16:colId xmlns:a16="http://schemas.microsoft.com/office/drawing/2014/main" xmlns="" val="20003"/>
                    </a:ext>
                  </a:extLst>
                </a:gridCol>
                <a:gridCol w="1809206">
                  <a:extLst>
                    <a:ext uri="{9D8B030D-6E8A-4147-A177-3AD203B41FA5}">
                      <a16:colId xmlns:a16="http://schemas.microsoft.com/office/drawing/2014/main" xmlns="" val="20004"/>
                    </a:ext>
                  </a:extLst>
                </a:gridCol>
                <a:gridCol w="1022595">
                  <a:extLst>
                    <a:ext uri="{9D8B030D-6E8A-4147-A177-3AD203B41FA5}">
                      <a16:colId xmlns:a16="http://schemas.microsoft.com/office/drawing/2014/main" xmlns="" val="20005"/>
                    </a:ext>
                  </a:extLst>
                </a:gridCol>
                <a:gridCol w="2281173">
                  <a:extLst>
                    <a:ext uri="{9D8B030D-6E8A-4147-A177-3AD203B41FA5}">
                      <a16:colId xmlns:a16="http://schemas.microsoft.com/office/drawing/2014/main" xmlns="" val="20006"/>
                    </a:ext>
                  </a:extLst>
                </a:gridCol>
              </a:tblGrid>
              <a:tr h="392397">
                <a:tc>
                  <a:txBody>
                    <a:bodyPr/>
                    <a:lstStyle/>
                    <a:p>
                      <a:pPr algn="l">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Nb enfants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err="1">
                          <a:effectLst/>
                          <a:latin typeface="Calibri" panose="020F0502020204030204" pitchFamily="34" charset="0"/>
                          <a:ea typeface="Calibri" panose="020F0502020204030204" pitchFamily="34" charset="0"/>
                          <a:cs typeface="Times New Roman" panose="02020603050405020304" pitchFamily="18" charset="0"/>
                        </a:rPr>
                        <a:t>Dépistage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Anomalie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Détectable in utero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Issue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a16="http://schemas.microsoft.com/office/drawing/2014/main" xmlns="" val="10000"/>
                  </a:ext>
                </a:extLst>
              </a:tr>
              <a:tr h="588596">
                <a:tc>
                  <a:txBody>
                    <a:bodyPr/>
                    <a:lstStyle/>
                    <a:p>
                      <a:pPr algn="l">
                        <a:lnSpc>
                          <a:spcPct val="115000"/>
                        </a:lnSpc>
                        <a:spcAft>
                          <a:spcPts val="0"/>
                        </a:spcAft>
                      </a:pPr>
                      <a:r>
                        <a:rPr lang="fr-FR" sz="1200">
                          <a:effectLst/>
                          <a:latin typeface="Calibri" panose="020F0502020204030204" pitchFamily="34" charset="0"/>
                        </a:rPr>
                        <a:t>Camille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algn="l">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2ème</a:t>
                      </a:r>
                      <a:r>
                        <a:rPr lang="fr-FR" sz="1200" dirty="0">
                          <a:effectLst/>
                          <a:latin typeface="Calibri" panose="020F0502020204030204" pitchFamily="34" charset="0"/>
                        </a:rPr>
                        <a:t>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Anomalie</a:t>
                      </a:r>
                      <a:r>
                        <a:rPr lang="fr-FR" sz="1200" baseline="0" dirty="0">
                          <a:effectLst/>
                          <a:latin typeface="Calibri" panose="020F0502020204030204" pitchFamily="34" charset="0"/>
                        </a:rPr>
                        <a:t> </a:t>
                      </a:r>
                      <a:r>
                        <a:rPr lang="fr-FR" sz="1200" dirty="0">
                          <a:effectLst/>
                          <a:latin typeface="Calibri" panose="020F0502020204030204" pitchFamily="34" charset="0"/>
                        </a:rPr>
                        <a:t>gène CDKL5 </a:t>
                      </a:r>
                    </a:p>
                    <a:p>
                      <a:pPr algn="l">
                        <a:lnSpc>
                          <a:spcPct val="115000"/>
                        </a:lnSpc>
                        <a:spcAft>
                          <a:spcPts val="0"/>
                        </a:spcAft>
                      </a:pPr>
                      <a:r>
                        <a:rPr lang="fr-FR" sz="1200" dirty="0">
                          <a:effectLst/>
                          <a:latin typeface="Calibri" panose="020F0502020204030204" pitchFamily="34" charset="0"/>
                        </a:rPr>
                        <a:t>(diagnostiquée 6 moins)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Non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Enfant sévèrement polyhandicapé;</a:t>
                      </a:r>
                      <a:r>
                        <a:rPr lang="fr-FR" sz="1200" baseline="0" dirty="0">
                          <a:effectLst/>
                          <a:latin typeface="Calibri" panose="020F0502020204030204" pitchFamily="34" charset="0"/>
                        </a:rPr>
                        <a:t> suivi hôpital de jour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a16="http://schemas.microsoft.com/office/drawing/2014/main" xmlns="" val="10001"/>
                  </a:ext>
                </a:extLst>
              </a:tr>
              <a:tr h="728545">
                <a:tc>
                  <a:txBody>
                    <a:bodyPr/>
                    <a:lstStyle/>
                    <a:p>
                      <a:pPr algn="l">
                        <a:lnSpc>
                          <a:spcPct val="115000"/>
                        </a:lnSpc>
                        <a:spcAft>
                          <a:spcPts val="0"/>
                        </a:spcAft>
                      </a:pPr>
                      <a:r>
                        <a:rPr lang="fr-FR" sz="1200">
                          <a:effectLst/>
                          <a:latin typeface="Calibri" panose="020F0502020204030204" pitchFamily="34" charset="0"/>
                        </a:rPr>
                        <a:t>Catherine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err="1">
                          <a:effectLst/>
                          <a:latin typeface="Calibri" panose="020F0502020204030204" pitchFamily="34" charset="0"/>
                          <a:ea typeface="Calibri" panose="020F0502020204030204" pitchFamily="34" charset="0"/>
                          <a:cs typeface="Times New Roman" panose="02020603050405020304" pitchFamily="18" charset="0"/>
                        </a:rPr>
                        <a:t>Clarté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nucale</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Trisomie 21</a:t>
                      </a:r>
                    </a:p>
                    <a:p>
                      <a:pPr algn="l">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Enfant porteur de trisomie;</a:t>
                      </a:r>
                      <a:r>
                        <a:rPr lang="fr-FR" sz="1200" baseline="0" dirty="0">
                          <a:effectLst/>
                          <a:latin typeface="Calibri" panose="020F0502020204030204" pitchFamily="34" charset="0"/>
                        </a:rPr>
                        <a:t> pas d’autres comorbidit</a:t>
                      </a:r>
                      <a:r>
                        <a:rPr lang="fr-FR" sz="1200" dirty="0">
                          <a:effectLst/>
                          <a:latin typeface="Calibri" panose="020F0502020204030204" pitchFamily="34" charset="0"/>
                        </a:rPr>
                        <a:t>é</a:t>
                      </a:r>
                      <a:r>
                        <a:rPr lang="fr-FR" sz="1200" baseline="0" dirty="0">
                          <a:effectLst/>
                          <a:latin typeface="Calibri" panose="020F0502020204030204" pitchFamily="34" charset="0"/>
                        </a:rPr>
                        <a:t>s  importantes </a:t>
                      </a:r>
                    </a:p>
                  </a:txBody>
                  <a:tcPr marL="43514" marR="43514" marT="0" marB="0"/>
                </a:tc>
                <a:extLst>
                  <a:ext uri="{0D108BD9-81ED-4DB2-BD59-A6C34878D82A}">
                    <a16:rowId xmlns:a16="http://schemas.microsoft.com/office/drawing/2014/main" xmlns="" val="10002"/>
                  </a:ext>
                </a:extLst>
              </a:tr>
              <a:tr h="728545">
                <a:tc>
                  <a:txBody>
                    <a:bodyPr/>
                    <a:lstStyle/>
                    <a:p>
                      <a:pPr algn="l">
                        <a:lnSpc>
                          <a:spcPct val="115000"/>
                        </a:lnSpc>
                        <a:spcAft>
                          <a:spcPts val="0"/>
                        </a:spcAft>
                      </a:pPr>
                      <a:r>
                        <a:rPr lang="fr-FR" sz="1200">
                          <a:effectLst/>
                          <a:latin typeface="Calibri" panose="020F0502020204030204" pitchFamily="34" charset="0"/>
                        </a:rPr>
                        <a:t>Julie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 35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a:t>
                      </a:r>
                    </a:p>
                    <a:p>
                      <a:pPr algn="l">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2ème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Malformations cranio-faciales </a:t>
                      </a: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1200" dirty="0">
                          <a:effectLst/>
                          <a:latin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rPr>
                        <a:t>Opéré </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rPr>
                        <a:t>à 10</a:t>
                      </a:r>
                      <a:r>
                        <a:rPr lang="en-GB" sz="1200" baseline="0" dirty="0">
                          <a:effectLst/>
                          <a:latin typeface="Calibri" panose="020F0502020204030204" pitchFamily="34" charset="0"/>
                        </a:rPr>
                        <a:t> </a:t>
                      </a:r>
                      <a:r>
                        <a:rPr lang="en-GB" sz="1200" baseline="0" dirty="0" err="1">
                          <a:effectLst/>
                          <a:latin typeface="Calibri" panose="020F0502020204030204" pitchFamily="34" charset="0"/>
                        </a:rPr>
                        <a:t>mois</a:t>
                      </a:r>
                      <a:r>
                        <a:rPr lang="en-GB" sz="1200" dirty="0">
                          <a:effectLst/>
                          <a:latin typeface="Calibri" panose="020F0502020204030204" pitchFamily="34" charset="0"/>
                        </a:rPr>
                        <a:t>;</a:t>
                      </a:r>
                      <a:r>
                        <a:rPr lang="en-GB" sz="1200" baseline="0" dirty="0">
                          <a:effectLst/>
                          <a:latin typeface="Calibri" panose="020F0502020204030204" pitchFamily="34" charset="0"/>
                        </a:rPr>
                        <a:t> </a:t>
                      </a:r>
                      <a:r>
                        <a:rPr lang="en-GB" sz="1200" baseline="0" dirty="0" err="1">
                          <a:effectLst/>
                          <a:latin typeface="Calibri" panose="020F0502020204030204" pitchFamily="34" charset="0"/>
                        </a:rPr>
                        <a:t>autres</a:t>
                      </a:r>
                      <a:r>
                        <a:rPr lang="en-GB" sz="1200" baseline="0" dirty="0">
                          <a:effectLst/>
                          <a:latin typeface="Calibri" panose="020F0502020204030204" pitchFamily="34" charset="0"/>
                        </a:rPr>
                        <a:t> interventions </a:t>
                      </a:r>
                      <a:r>
                        <a:rPr lang="en-GB" sz="1200" baseline="0" dirty="0" err="1">
                          <a:effectLst/>
                          <a:latin typeface="Calibri" panose="020F0502020204030204" pitchFamily="34" charset="0"/>
                        </a:rPr>
                        <a:t>pr</a:t>
                      </a:r>
                      <a:r>
                        <a:rPr lang="fr-FR" sz="1200" dirty="0">
                          <a:effectLst/>
                          <a:latin typeface="Calibri" panose="020F0502020204030204" pitchFamily="34" charset="0"/>
                        </a:rPr>
                        <a:t>é</a:t>
                      </a:r>
                      <a:r>
                        <a:rPr lang="en-GB" sz="1200" baseline="0" dirty="0" err="1">
                          <a:effectLst/>
                          <a:latin typeface="Calibri" panose="020F0502020204030204" pitchFamily="34" charset="0"/>
                        </a:rPr>
                        <a:t>vues</a:t>
                      </a:r>
                      <a:r>
                        <a:rPr lang="en-GB" sz="1200" baseline="0" dirty="0">
                          <a:effectLst/>
                          <a:latin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a16="http://schemas.microsoft.com/office/drawing/2014/main" xmlns="" val="10003"/>
                  </a:ext>
                </a:extLst>
              </a:tr>
              <a:tr h="728545">
                <a:tc>
                  <a:txBody>
                    <a:bodyPr/>
                    <a:lstStyle/>
                    <a:p>
                      <a:pPr algn="l">
                        <a:lnSpc>
                          <a:spcPct val="115000"/>
                        </a:lnSpc>
                        <a:spcAft>
                          <a:spcPts val="0"/>
                        </a:spcAft>
                      </a:pPr>
                      <a:r>
                        <a:rPr lang="fr-FR" sz="1200">
                          <a:effectLst/>
                          <a:latin typeface="Calibri" panose="020F0502020204030204" pitchFamily="34" charset="0"/>
                        </a:rPr>
                        <a:t>Mathilde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 33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marL="0" marR="0" lvl="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2ème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1200" dirty="0">
                          <a:effectLst/>
                          <a:latin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a:t>
                      </a:r>
                      <a:r>
                        <a:rPr lang="fr-FR" sz="1200" dirty="0">
                          <a:effectLst/>
                          <a:latin typeface="Calibri" panose="020F0502020204030204" pitchFamily="34" charset="0"/>
                        </a:rPr>
                        <a:t>é</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pistage</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baseline="0" dirty="0" err="1">
                          <a:effectLst/>
                          <a:latin typeface="Calibri" panose="020F0502020204030204" pitchFamily="34" charset="0"/>
                          <a:ea typeface="Calibri" panose="020F0502020204030204" pitchFamily="34" charset="0"/>
                          <a:cs typeface="Times New Roman" panose="02020603050405020304" pitchFamily="18" charset="0"/>
                        </a:rPr>
                        <a:t>Strept</a:t>
                      </a:r>
                      <a:r>
                        <a:rPr lang="en-GB" sz="1200" baseline="0" dirty="0">
                          <a:effectLst/>
                          <a:latin typeface="Calibri" panose="020F0502020204030204" pitchFamily="34" charset="0"/>
                          <a:ea typeface="Calibri" panose="020F0502020204030204" pitchFamily="34" charset="0"/>
                          <a:cs typeface="Times New Roman" panose="02020603050405020304" pitchFamily="18" charset="0"/>
                        </a:rPr>
                        <a:t> B: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r>
                        <a:rPr lang="en-GB" sz="1200" baseline="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Infection Streptocoque B</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rPr>
                        <a:t>(</a:t>
                      </a: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 </a:t>
                      </a:r>
                      <a:r>
                        <a:rPr lang="fr-FR" sz="1200" baseline="0" dirty="0">
                          <a:effectLst/>
                          <a:latin typeface="Calibri" panose="020F0502020204030204" pitchFamily="34" charset="0"/>
                        </a:rPr>
                        <a:t>J5)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Soins intensifs, réanimation, 6 semaines ;</a:t>
                      </a:r>
                      <a:r>
                        <a:rPr lang="fr-FR" sz="1200" baseline="0" dirty="0">
                          <a:effectLst/>
                          <a:latin typeface="Calibri" panose="020F0502020204030204" pitchFamily="34" charset="0"/>
                        </a:rPr>
                        <a:t> </a:t>
                      </a:r>
                      <a:r>
                        <a:rPr lang="fr-FR" sz="1200" dirty="0">
                          <a:effectLst/>
                          <a:latin typeface="Calibri" panose="020F0502020204030204" pitchFamily="34" charset="0"/>
                        </a:rPr>
                        <a:t>Risques de séquelles</a:t>
                      </a:r>
                    </a:p>
                  </a:txBody>
                  <a:tcPr marL="43514" marR="43514" marT="0" marB="0"/>
                </a:tc>
                <a:extLst>
                  <a:ext uri="{0D108BD9-81ED-4DB2-BD59-A6C34878D82A}">
                    <a16:rowId xmlns:a16="http://schemas.microsoft.com/office/drawing/2014/main" xmlns="" val="10004"/>
                  </a:ext>
                </a:extLst>
              </a:tr>
              <a:tr h="546408">
                <a:tc>
                  <a:txBody>
                    <a:bodyPr/>
                    <a:lstStyle/>
                    <a:p>
                      <a:pPr algn="l">
                        <a:lnSpc>
                          <a:spcPct val="115000"/>
                        </a:lnSpc>
                        <a:spcAft>
                          <a:spcPts val="0"/>
                        </a:spcAft>
                      </a:pPr>
                      <a:r>
                        <a:rPr lang="en-GB" sz="1200">
                          <a:effectLst/>
                          <a:latin typeface="Calibri" panose="020F0502020204030204" pitchFamily="34" charset="0"/>
                        </a:rPr>
                        <a:t>Noémie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a:effectLst/>
                          <a:latin typeface="Calibri" panose="020F0502020204030204" pitchFamily="34" charset="0"/>
                        </a:rPr>
                        <a:t>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Anomalies cardiaques</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err="1">
                          <a:effectLst/>
                          <a:latin typeface="Calibri" panose="020F0502020204030204" pitchFamily="34" charset="0"/>
                        </a:rPr>
                        <a:t>Oui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err="1">
                          <a:effectLst/>
                          <a:latin typeface="Calibri" panose="020F0502020204030204" pitchFamily="34" charset="0"/>
                        </a:rPr>
                        <a:t>Opéré</a:t>
                      </a:r>
                      <a:r>
                        <a:rPr lang="en-GB" sz="1200" dirty="0">
                          <a:effectLst/>
                          <a:latin typeface="Calibri" panose="020F0502020204030204" pitchFamily="34" charset="0"/>
                        </a:rPr>
                        <a:t> à 9 </a:t>
                      </a:r>
                      <a:r>
                        <a:rPr lang="en-GB" sz="1200" dirty="0" err="1">
                          <a:effectLst/>
                          <a:latin typeface="Calibri" panose="020F0502020204030204" pitchFamily="34" charset="0"/>
                        </a:rPr>
                        <a:t>jours</a:t>
                      </a:r>
                      <a:r>
                        <a:rPr lang="en-GB" sz="1200" dirty="0">
                          <a:effectLst/>
                          <a:latin typeface="Calibri" panose="020F0502020204030204" pitchFamily="34" charset="0"/>
                        </a:rPr>
                        <a:t>;</a:t>
                      </a:r>
                      <a:r>
                        <a:rPr lang="en-GB" sz="1200" baseline="0" dirty="0">
                          <a:effectLst/>
                          <a:latin typeface="Calibri" panose="020F0502020204030204" pitchFamily="34" charset="0"/>
                        </a:rPr>
                        <a:t> </a:t>
                      </a:r>
                      <a:r>
                        <a:rPr lang="en-GB" sz="1200" baseline="0" dirty="0" err="1">
                          <a:effectLst/>
                          <a:latin typeface="Calibri" panose="020F0502020204030204" pitchFamily="34" charset="0"/>
                        </a:rPr>
                        <a:t>s</a:t>
                      </a:r>
                      <a:r>
                        <a:rPr lang="en-GB" sz="1200" dirty="0" err="1">
                          <a:effectLst/>
                          <a:latin typeface="Calibri" panose="020F0502020204030204" pitchFamily="34" charset="0"/>
                        </a:rPr>
                        <a:t>uivi</a:t>
                      </a:r>
                      <a:r>
                        <a:rPr lang="en-GB" sz="1200" dirty="0">
                          <a:effectLst/>
                          <a:latin typeface="Calibri" panose="020F0502020204030204" pitchFamily="34" charset="0"/>
                        </a:rPr>
                        <a:t> à vie;</a:t>
                      </a:r>
                      <a:r>
                        <a:rPr lang="en-GB" sz="1200" baseline="0" dirty="0">
                          <a:effectLst/>
                          <a:latin typeface="Calibri" panose="020F0502020204030204" pitchFamily="34" charset="0"/>
                        </a:rPr>
                        <a:t> </a:t>
                      </a:r>
                      <a:r>
                        <a:rPr lang="en-GB" sz="1200" baseline="0" dirty="0" err="1">
                          <a:effectLst/>
                          <a:latin typeface="Calibri" panose="020F0502020204030204" pitchFamily="34" charset="0"/>
                        </a:rPr>
                        <a:t>autres</a:t>
                      </a:r>
                      <a:r>
                        <a:rPr lang="en-GB" sz="1200" baseline="0" dirty="0">
                          <a:effectLst/>
                          <a:latin typeface="Calibri" panose="020F0502020204030204" pitchFamily="34" charset="0"/>
                        </a:rPr>
                        <a:t> interventions </a:t>
                      </a:r>
                      <a:r>
                        <a:rPr lang="en-GB" sz="1200" baseline="0" dirty="0" err="1">
                          <a:effectLst/>
                          <a:latin typeface="Calibri" panose="020F0502020204030204" pitchFamily="34" charset="0"/>
                        </a:rPr>
                        <a:t>possibles</a:t>
                      </a:r>
                      <a:endParaRPr lang="en-GB" sz="1200" dirty="0">
                        <a:effectLst/>
                        <a:latin typeface="Calibri" panose="020F0502020204030204" pitchFamily="34" charset="0"/>
                      </a:endParaRPr>
                    </a:p>
                  </a:txBody>
                  <a:tcPr marL="43514" marR="43514" marT="0" marB="0"/>
                </a:tc>
                <a:extLst>
                  <a:ext uri="{0D108BD9-81ED-4DB2-BD59-A6C34878D82A}">
                    <a16:rowId xmlns:a16="http://schemas.microsoft.com/office/drawing/2014/main" xmlns="" val="10005"/>
                  </a:ext>
                </a:extLst>
              </a:tr>
              <a:tr h="728545">
                <a:tc>
                  <a:txBody>
                    <a:bodyPr/>
                    <a:lstStyle/>
                    <a:p>
                      <a:pPr algn="l">
                        <a:lnSpc>
                          <a:spcPct val="115000"/>
                        </a:lnSpc>
                        <a:spcAft>
                          <a:spcPts val="0"/>
                        </a:spcAft>
                      </a:pPr>
                      <a:r>
                        <a:rPr lang="fr-FR" sz="1200">
                          <a:effectLst/>
                          <a:latin typeface="Calibri" panose="020F0502020204030204" pitchFamily="34" charset="0"/>
                        </a:rPr>
                        <a:t>Sarah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Trisomie 21</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Enfant porteur de trisomie</a:t>
                      </a:r>
                      <a:r>
                        <a:rPr lang="fr-FR" sz="1200" baseline="0" dirty="0">
                          <a:effectLst/>
                          <a:latin typeface="Calibri" panose="020F0502020204030204" pitchFamily="34" charset="0"/>
                        </a:rPr>
                        <a:t>; pas d’autres comorbidit</a:t>
                      </a:r>
                      <a:r>
                        <a:rPr lang="fr-FR" sz="1200" dirty="0">
                          <a:effectLst/>
                          <a:latin typeface="Calibri" panose="020F0502020204030204" pitchFamily="34" charset="0"/>
                        </a:rPr>
                        <a:t>é</a:t>
                      </a:r>
                      <a:r>
                        <a:rPr lang="fr-FR" sz="1200" baseline="0" dirty="0">
                          <a:effectLst/>
                          <a:latin typeface="Calibri" panose="020F0502020204030204" pitchFamily="34" charset="0"/>
                        </a:rPr>
                        <a:t>s  importantes </a:t>
                      </a:r>
                    </a:p>
                  </a:txBody>
                  <a:tcPr marL="43514" marR="43514" marT="0" marB="0"/>
                </a:tc>
                <a:extLst>
                  <a:ext uri="{0D108BD9-81ED-4DB2-BD59-A6C34878D82A}">
                    <a16:rowId xmlns:a16="http://schemas.microsoft.com/office/drawing/2014/main" xmlns="" val="10006"/>
                  </a:ext>
                </a:extLst>
              </a:tr>
              <a:tr h="502052">
                <a:tc>
                  <a:txBody>
                    <a:bodyPr/>
                    <a:lstStyle/>
                    <a:p>
                      <a:pPr algn="l">
                        <a:lnSpc>
                          <a:spcPct val="115000"/>
                        </a:lnSpc>
                        <a:spcAft>
                          <a:spcPts val="0"/>
                        </a:spcAft>
                      </a:pPr>
                      <a:r>
                        <a:rPr lang="fr-FR" sz="1200">
                          <a:effectLst/>
                          <a:latin typeface="Calibri" panose="020F0502020204030204" pitchFamily="34" charset="0"/>
                        </a:rPr>
                        <a:t>Ariane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 </a:t>
                      </a:r>
                    </a:p>
                    <a:p>
                      <a:pPr algn="l">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2</a:t>
                      </a:r>
                      <a:r>
                        <a:rPr lang="fr-FR" sz="1200" baseline="30000" dirty="0">
                          <a:effectLst/>
                          <a:latin typeface="Calibri" panose="020F0502020204030204" pitchFamily="34" charset="0"/>
                          <a:ea typeface="Calibri" panose="020F0502020204030204" pitchFamily="34" charset="0"/>
                          <a:cs typeface="Times New Roman" panose="02020603050405020304" pitchFamily="18" charset="0"/>
                        </a:rPr>
                        <a:t>ème</a:t>
                      </a:r>
                      <a:r>
                        <a:rPr lang="fr-FR" sz="1200" dirty="0">
                          <a:effectLst/>
                          <a:latin typeface="Calibri" panose="020F0502020204030204" pitchFamily="34" charset="0"/>
                          <a:ea typeface="Calibri" panose="020F0502020204030204" pitchFamily="34" charset="0"/>
                          <a:cs typeface="Times New Roman" panose="02020603050405020304" pitchFamily="18" charset="0"/>
                        </a:rPr>
                        <a:t>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Trisomie</a:t>
                      </a:r>
                      <a:r>
                        <a:rPr lang="fr-FR" sz="1200" baseline="0" dirty="0">
                          <a:effectLst/>
                          <a:latin typeface="Calibri" panose="020F0502020204030204" pitchFamily="34" charset="0"/>
                        </a:rPr>
                        <a:t> </a:t>
                      </a:r>
                      <a:r>
                        <a:rPr lang="fr-FR" sz="1200" dirty="0">
                          <a:effectLst/>
                          <a:latin typeface="Calibri" panose="020F0502020204030204" pitchFamily="34" charset="0"/>
                        </a:rPr>
                        <a:t>13 </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rPr>
                        <a:t>Soins palliatifs - </a:t>
                      </a:r>
                      <a:r>
                        <a:rPr lang="fr-FR" sz="1200" dirty="0">
                          <a:effectLst/>
                          <a:latin typeface="Calibri" panose="020F0502020204030204" pitchFamily="34" charset="0"/>
                          <a:ea typeface="+mn-ea"/>
                          <a:cs typeface="+mn-cs"/>
                        </a:rPr>
                        <a:t>D</a:t>
                      </a:r>
                      <a:r>
                        <a:rPr lang="fr-FR" sz="1200" dirty="0">
                          <a:effectLst/>
                          <a:latin typeface="Calibri" panose="020F0502020204030204" pitchFamily="34" charset="0"/>
                        </a:rPr>
                        <a:t>é</a:t>
                      </a:r>
                      <a:r>
                        <a:rPr lang="fr-FR" sz="1200" dirty="0">
                          <a:effectLst/>
                          <a:latin typeface="Calibri" panose="020F0502020204030204" pitchFamily="34" charset="0"/>
                          <a:ea typeface="+mn-ea"/>
                          <a:cs typeface="+mn-cs"/>
                        </a:rPr>
                        <a:t>c</a:t>
                      </a:r>
                      <a:r>
                        <a:rPr lang="fr-FR" sz="1200" dirty="0">
                          <a:effectLst/>
                          <a:latin typeface="Calibri" panose="020F0502020204030204" pitchFamily="34" charset="0"/>
                        </a:rPr>
                        <a:t>é</a:t>
                      </a:r>
                      <a:r>
                        <a:rPr lang="fr-FR" sz="1200" dirty="0">
                          <a:effectLst/>
                          <a:latin typeface="Calibri" panose="020F0502020204030204" pitchFamily="34" charset="0"/>
                          <a:ea typeface="+mn-ea"/>
                          <a:cs typeface="+mn-cs"/>
                        </a:rPr>
                        <a:t>d</a:t>
                      </a:r>
                      <a:r>
                        <a:rPr lang="fr-FR" sz="1200" dirty="0">
                          <a:effectLst/>
                          <a:latin typeface="Calibri" panose="020F0502020204030204" pitchFamily="34" charset="0"/>
                        </a:rPr>
                        <a:t>é</a:t>
                      </a:r>
                      <a:r>
                        <a:rPr lang="fr-FR" sz="1200" baseline="0" dirty="0">
                          <a:effectLst/>
                          <a:latin typeface="Calibri" panose="020F0502020204030204" pitchFamily="34" charset="0"/>
                          <a:ea typeface="+mn-ea"/>
                          <a:cs typeface="+mn-cs"/>
                        </a:rPr>
                        <a:t> (8 jours)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a16="http://schemas.microsoft.com/office/drawing/2014/main" xmlns="" val="10007"/>
                  </a:ext>
                </a:extLst>
              </a:tr>
              <a:tr h="728545">
                <a:tc>
                  <a:txBody>
                    <a:bodyPr/>
                    <a:lstStyle/>
                    <a:p>
                      <a:pPr algn="l">
                        <a:lnSpc>
                          <a:spcPct val="115000"/>
                        </a:lnSpc>
                        <a:spcAft>
                          <a:spcPts val="0"/>
                        </a:spcAft>
                      </a:pPr>
                      <a:r>
                        <a:rPr lang="fr-FR" sz="1200" dirty="0">
                          <a:effectLst/>
                          <a:latin typeface="Calibri" panose="020F0502020204030204" pitchFamily="34" charset="0"/>
                        </a:rPr>
                        <a:t>Lise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41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algn="l">
                        <a:lnSpc>
                          <a:spcPct val="115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4eme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Test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combiné</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négatif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Atrésie de l’œsophage</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a:t>
                      </a:r>
                      <a:r>
                        <a:rPr lang="fr-FR" sz="1200" dirty="0">
                          <a:effectLst/>
                          <a:latin typeface="Calibri" panose="020F0502020204030204" pitchFamily="34" charset="0"/>
                        </a:rPr>
                        <a:t>é</a:t>
                      </a:r>
                      <a:r>
                        <a:rPr lang="fr-FR" sz="1200" dirty="0">
                          <a:effectLst/>
                          <a:latin typeface="Calibri" panose="020F0502020204030204" pitchFamily="34" charset="0"/>
                          <a:ea typeface="Calibri" panose="020F0502020204030204" pitchFamily="34" charset="0"/>
                          <a:cs typeface="Times New Roman" panose="02020603050405020304" pitchFamily="18" charset="0"/>
                        </a:rPr>
                        <a:t>e</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naissance)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Oui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fr-FR" sz="1200" dirty="0">
                          <a:effectLst/>
                          <a:latin typeface="Calibri" panose="020F0502020204030204" pitchFamily="34" charset="0"/>
                        </a:rPr>
                        <a:t>Opération à la naissance, et soins palliatifs - </a:t>
                      </a:r>
                      <a:r>
                        <a:rPr lang="fr-FR" sz="1200" dirty="0">
                          <a:effectLst/>
                          <a:latin typeface="Calibri" panose="020F0502020204030204" pitchFamily="34" charset="0"/>
                          <a:ea typeface="+mn-ea"/>
                          <a:cs typeface="+mn-cs"/>
                        </a:rPr>
                        <a:t>D</a:t>
                      </a:r>
                      <a:r>
                        <a:rPr lang="fr-FR" sz="1200" dirty="0">
                          <a:effectLst/>
                          <a:latin typeface="Calibri" panose="020F0502020204030204" pitchFamily="34" charset="0"/>
                        </a:rPr>
                        <a:t>é</a:t>
                      </a:r>
                      <a:r>
                        <a:rPr lang="fr-FR" sz="1200" dirty="0">
                          <a:effectLst/>
                          <a:latin typeface="Calibri" panose="020F0502020204030204" pitchFamily="34" charset="0"/>
                          <a:ea typeface="+mn-ea"/>
                          <a:cs typeface="+mn-cs"/>
                        </a:rPr>
                        <a:t>c</a:t>
                      </a:r>
                      <a:r>
                        <a:rPr lang="fr-FR" sz="1200" dirty="0">
                          <a:effectLst/>
                          <a:latin typeface="Calibri" panose="020F0502020204030204" pitchFamily="34" charset="0"/>
                        </a:rPr>
                        <a:t>é</a:t>
                      </a:r>
                      <a:r>
                        <a:rPr lang="fr-FR" sz="1200" dirty="0">
                          <a:effectLst/>
                          <a:latin typeface="Calibri" panose="020F0502020204030204" pitchFamily="34" charset="0"/>
                          <a:ea typeface="+mn-ea"/>
                          <a:cs typeface="+mn-cs"/>
                        </a:rPr>
                        <a:t>d</a:t>
                      </a:r>
                      <a:r>
                        <a:rPr lang="fr-FR" sz="1200" dirty="0">
                          <a:effectLst/>
                          <a:latin typeface="Calibri" panose="020F0502020204030204" pitchFamily="34" charset="0"/>
                        </a:rPr>
                        <a:t>é</a:t>
                      </a:r>
                      <a:r>
                        <a:rPr lang="fr-FR" sz="1200" baseline="0" dirty="0">
                          <a:effectLst/>
                          <a:latin typeface="Calibri" panose="020F0502020204030204" pitchFamily="34" charset="0"/>
                          <a:ea typeface="+mn-ea"/>
                          <a:cs typeface="+mn-cs"/>
                        </a:rPr>
                        <a:t> (30 jours)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151959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CD4B839E6E044EBC1C3559D6F5F9F9" ma:contentTypeVersion="2" ma:contentTypeDescription="Create a new document." ma:contentTypeScope="" ma:versionID="b61c29d5acf332c6ffe38381fa99b264">
  <xsd:schema xmlns:xsd="http://www.w3.org/2001/XMLSchema" xmlns:xs="http://www.w3.org/2001/XMLSchema" xmlns:p="http://schemas.microsoft.com/office/2006/metadata/properties" xmlns:ns1="http://schemas.microsoft.com/sharepoint/v3" targetNamespace="http://schemas.microsoft.com/office/2006/metadata/properties" ma:root="true" ma:fieldsID="58beda3639128f09face6fac63f93e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9745DE-2262-46E8-8A01-ECA4D66D3300}">
  <ds:schemaRefs>
    <ds:schemaRef ds:uri="http://schemas.microsoft.com/sharepoint/v3/contenttype/forms"/>
  </ds:schemaRefs>
</ds:datastoreItem>
</file>

<file path=customXml/itemProps2.xml><?xml version="1.0" encoding="utf-8"?>
<ds:datastoreItem xmlns:ds="http://schemas.openxmlformats.org/officeDocument/2006/customXml" ds:itemID="{796CBECC-0B2F-4356-8454-73ADC328A15C}">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EC84732-FFDB-4B0F-9B20-94249A7F49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TC101790490[[fn=Decatur]]</Template>
  <TotalTime>5887</TotalTime>
  <Words>1002</Words>
  <Application>Microsoft Office PowerPoint</Application>
  <PresentationFormat>On-screen Show (4:3)</PresentationFormat>
  <Paragraphs>218</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Bodoni MT Condensed</vt:lpstr>
      <vt:lpstr>Calibri</vt:lpstr>
      <vt:lpstr>Courier New</vt:lpstr>
      <vt:lpstr>Franklin Gothic Book</vt:lpstr>
      <vt:lpstr>Times New Roman</vt:lpstr>
      <vt:lpstr>Wingdings</vt:lpstr>
      <vt:lpstr>Decatur</vt:lpstr>
      <vt:lpstr>PowerPoint Presentation</vt:lpstr>
      <vt:lpstr>Plan de la présentation</vt:lpstr>
      <vt:lpstr>Introduction</vt:lpstr>
      <vt:lpstr>Introduction</vt:lpstr>
      <vt:lpstr>Objectif </vt:lpstr>
      <vt:lpstr>Méthode</vt:lpstr>
      <vt:lpstr>Méthode</vt:lpstr>
      <vt:lpstr>Méthode</vt:lpstr>
      <vt:lpstr>Participants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Phil</dc:creator>
  <cp:lastModifiedBy>Caroline Lafarge</cp:lastModifiedBy>
  <cp:revision>315</cp:revision>
  <cp:lastPrinted>2012-09-05T12:21:12Z</cp:lastPrinted>
  <dcterms:created xsi:type="dcterms:W3CDTF">2010-09-16T10:15:26Z</dcterms:created>
  <dcterms:modified xsi:type="dcterms:W3CDTF">2017-06-15T08:10:31Z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0x010100D1CD4B839E6E044EBC1C3559D6F5F9F9</vt:lpwstr>
  </property>
</Properties>
</file>