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sldIdLst>
    <p:sldId id="256" r:id="rId2"/>
    <p:sldId id="297" r:id="rId3"/>
    <p:sldId id="259" r:id="rId4"/>
    <p:sldId id="298" r:id="rId5"/>
    <p:sldId id="261" r:id="rId6"/>
    <p:sldId id="312" r:id="rId7"/>
    <p:sldId id="262" r:id="rId8"/>
    <p:sldId id="313" r:id="rId9"/>
    <p:sldId id="299" r:id="rId10"/>
    <p:sldId id="308" r:id="rId11"/>
    <p:sldId id="300" r:id="rId12"/>
    <p:sldId id="309" r:id="rId13"/>
    <p:sldId id="310" r:id="rId14"/>
    <p:sldId id="315" r:id="rId15"/>
    <p:sldId id="304" r:id="rId16"/>
    <p:sldId id="292" r:id="rId17"/>
    <p:sldId id="30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p:scale>
          <a:sx n="100" d="100"/>
          <a:sy n="100" d="100"/>
        </p:scale>
        <p:origin x="19" y="-4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2856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6159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9886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3484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6503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68368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8702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54641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1965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858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3015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5859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356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6/7/2017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1659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6/7/2017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11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6/7/2017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0742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0100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6/7/2017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133497193"/>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24394"/>
            <a:ext cx="8825658" cy="3329581"/>
          </a:xfrm>
        </p:spPr>
        <p:txBody>
          <a:bodyPr/>
          <a:lstStyle/>
          <a:p>
            <a:r>
              <a:rPr lang="en-US" sz="4000" b="1" i="1" dirty="0">
                <a:latin typeface="Calibri" panose="020F0502020204030204" pitchFamily="34" charset="0"/>
                <a:ea typeface="Calibri" panose="020F0502020204030204" pitchFamily="34" charset="0"/>
              </a:rPr>
              <a:t>The role of experiential knowledge in prenatal testing decisions: the experiences of families living with Spinal Muscular Atrophy </a:t>
            </a:r>
            <a:endParaRPr lang="en-GB" sz="4000" dirty="0"/>
          </a:p>
        </p:txBody>
      </p:sp>
      <p:sp>
        <p:nvSpPr>
          <p:cNvPr id="3" name="Subtitle 2"/>
          <p:cNvSpPr>
            <a:spLocks noGrp="1"/>
          </p:cNvSpPr>
          <p:nvPr>
            <p:ph type="subTitle" idx="1"/>
          </p:nvPr>
        </p:nvSpPr>
        <p:spPr>
          <a:xfrm>
            <a:off x="170886" y="4167371"/>
            <a:ext cx="8755400" cy="1954707"/>
          </a:xfrm>
        </p:spPr>
        <p:txBody>
          <a:bodyPr>
            <a:normAutofit/>
          </a:bodyPr>
          <a:lstStyle/>
          <a:p>
            <a:r>
              <a:rPr lang="en-GB" dirty="0" err="1" smtClean="0"/>
              <a:t>Dr.</a:t>
            </a:r>
            <a:r>
              <a:rPr lang="en-GB" dirty="0" smtClean="0"/>
              <a:t> felicity Boardman, Assistant Professor, Warwick Medical school </a:t>
            </a:r>
          </a:p>
          <a:p>
            <a:r>
              <a:rPr lang="en-GB" dirty="0" smtClean="0"/>
              <a:t>Birth through the prism of disability</a:t>
            </a:r>
          </a:p>
          <a:p>
            <a:r>
              <a:rPr lang="en-GB" dirty="0" smtClean="0"/>
              <a:t>Friday 9</a:t>
            </a:r>
            <a:r>
              <a:rPr lang="en-GB" baseline="30000" dirty="0" smtClean="0"/>
              <a:t>th</a:t>
            </a:r>
            <a:r>
              <a:rPr lang="en-GB" dirty="0" smtClean="0"/>
              <a:t> </a:t>
            </a:r>
            <a:r>
              <a:rPr lang="en-GB" dirty="0" err="1" smtClean="0"/>
              <a:t>june</a:t>
            </a:r>
            <a:r>
              <a:rPr lang="en-GB" dirty="0" smtClean="0"/>
              <a:t> 2017, </a:t>
            </a:r>
            <a:r>
              <a:rPr lang="fr-FR" dirty="0"/>
              <a:t>École des hautes études en sciences sociales (EHESS)</a:t>
            </a:r>
            <a:endParaRPr lang="en-GB" dirty="0"/>
          </a:p>
        </p:txBody>
      </p:sp>
      <p:pic>
        <p:nvPicPr>
          <p:cNvPr id="4" name="Picture 3"/>
          <p:cNvPicPr>
            <a:picLocks noChangeAspect="1"/>
          </p:cNvPicPr>
          <p:nvPr/>
        </p:nvPicPr>
        <p:blipFill>
          <a:blip r:embed="rId2"/>
          <a:stretch>
            <a:fillRect/>
          </a:stretch>
        </p:blipFill>
        <p:spPr>
          <a:xfrm>
            <a:off x="9117360" y="3935505"/>
            <a:ext cx="2779065" cy="2186574"/>
          </a:xfrm>
          <a:prstGeom prst="rect">
            <a:avLst/>
          </a:prstGeom>
        </p:spPr>
      </p:pic>
    </p:spTree>
    <p:extLst>
      <p:ext uri="{BB962C8B-B14F-4D97-AF65-F5344CB8AC3E}">
        <p14:creationId xmlns:p14="http://schemas.microsoft.com/office/powerpoint/2010/main" val="1266510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Experiential Knowledge as reproductive decision facilitator</a:t>
            </a:r>
          </a:p>
        </p:txBody>
      </p:sp>
      <p:sp>
        <p:nvSpPr>
          <p:cNvPr id="3" name="Content Placeholder 2"/>
          <p:cNvSpPr>
            <a:spLocks noGrp="1"/>
          </p:cNvSpPr>
          <p:nvPr>
            <p:ph idx="1"/>
          </p:nvPr>
        </p:nvSpPr>
        <p:spPr>
          <a:xfrm>
            <a:off x="426720" y="2002971"/>
            <a:ext cx="11242766" cy="4245429"/>
          </a:xfrm>
        </p:spPr>
        <p:txBody>
          <a:bodyPr>
            <a:normAutofit lnSpcReduction="10000"/>
          </a:bodyPr>
          <a:lstStyle/>
          <a:p>
            <a:pPr marL="0" indent="0">
              <a:buNone/>
            </a:pPr>
            <a:r>
              <a:rPr lang="en-GB" dirty="0" smtClean="0"/>
              <a:t>“</a:t>
            </a:r>
            <a:r>
              <a:rPr lang="en-GB" sz="2400" i="1" dirty="0" smtClean="0"/>
              <a:t>the ability to undergo genetic testing [after the deaths of two babies from SMA] was a godsend for us as nobody would want that for their child if they could avoid it and I think everybody would say that who is affected by it. I know some people talk about type Is living past their second birthday, but that wasn’t going to be the case for our children- our children suffered, and then they died, there was nothing else- so I think using prenatal testing was a no brainer for us.”</a:t>
            </a:r>
          </a:p>
          <a:p>
            <a:pPr marL="0" indent="0" algn="r">
              <a:buNone/>
            </a:pPr>
            <a:endParaRPr lang="en-GB" sz="2400" dirty="0" smtClean="0"/>
          </a:p>
          <a:p>
            <a:pPr marL="0" indent="0" algn="r">
              <a:buNone/>
            </a:pPr>
            <a:r>
              <a:rPr lang="en-GB" sz="2400" dirty="0" smtClean="0"/>
              <a:t>(Graham, </a:t>
            </a:r>
            <a:r>
              <a:rPr lang="en-GB" sz="2400" dirty="0" smtClean="0"/>
              <a:t>aged 47,whose </a:t>
            </a:r>
            <a:r>
              <a:rPr lang="en-GB" sz="2400" dirty="0" smtClean="0"/>
              <a:t>first two children died of SMA type I. He and his wife went on to have a selective termination of their third pregnancy, having had confirmation that the foetus was affected by SMA)</a:t>
            </a:r>
            <a:endParaRPr lang="en-GB" sz="2400" dirty="0"/>
          </a:p>
        </p:txBody>
      </p:sp>
    </p:spTree>
    <p:extLst>
      <p:ext uri="{BB962C8B-B14F-4D97-AF65-F5344CB8AC3E}">
        <p14:creationId xmlns:p14="http://schemas.microsoft.com/office/powerpoint/2010/main" val="2449486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7" y="0"/>
            <a:ext cx="9841828" cy="1853248"/>
          </a:xfrm>
        </p:spPr>
        <p:txBody>
          <a:bodyPr/>
          <a:lstStyle/>
          <a:p>
            <a:r>
              <a:rPr lang="en-GB" sz="3200" dirty="0" smtClean="0"/>
              <a:t>Experiential Knowledge as </a:t>
            </a:r>
            <a:r>
              <a:rPr lang="en-GB" sz="3200" dirty="0" smtClean="0"/>
              <a:t>Trapping: disability as acceptable vs ideals of parenthood  </a:t>
            </a:r>
            <a:endParaRPr lang="en-GB" sz="3200" dirty="0"/>
          </a:p>
        </p:txBody>
      </p:sp>
      <p:sp>
        <p:nvSpPr>
          <p:cNvPr id="3" name="Content Placeholder 2"/>
          <p:cNvSpPr>
            <a:spLocks noGrp="1"/>
          </p:cNvSpPr>
          <p:nvPr>
            <p:ph idx="1"/>
          </p:nvPr>
        </p:nvSpPr>
        <p:spPr>
          <a:xfrm>
            <a:off x="304799" y="1332412"/>
            <a:ext cx="11625943" cy="5312228"/>
          </a:xfrm>
        </p:spPr>
        <p:txBody>
          <a:bodyPr>
            <a:normAutofit lnSpcReduction="10000"/>
          </a:bodyPr>
          <a:lstStyle/>
          <a:p>
            <a:pPr marL="0" indent="0">
              <a:buNone/>
            </a:pPr>
            <a:r>
              <a:rPr lang="en-GB" i="1" dirty="0" smtClean="0"/>
              <a:t>“Yeah </a:t>
            </a:r>
            <a:r>
              <a:rPr lang="en-GB" i="1" dirty="0"/>
              <a:t>I think I’m in quite a difficult </a:t>
            </a:r>
            <a:r>
              <a:rPr lang="en-GB" i="1" dirty="0" smtClean="0"/>
              <a:t>position [with regards to] having </a:t>
            </a:r>
            <a:r>
              <a:rPr lang="en-GB" i="1" dirty="0"/>
              <a:t>children. Because my first thought was that I would never bother with any sort of testing, if we were going down that route, because I know SMA quite well really and I see what a wonderful person </a:t>
            </a:r>
            <a:r>
              <a:rPr lang="en-GB" i="1" dirty="0" smtClean="0"/>
              <a:t>Meg </a:t>
            </a:r>
            <a:r>
              <a:rPr lang="en-GB" i="1" dirty="0"/>
              <a:t>is, and you know we often say that her condition has given her strength, mental strength that she may never have </a:t>
            </a:r>
            <a:r>
              <a:rPr lang="en-GB" i="1" dirty="0" smtClean="0"/>
              <a:t>otherwise developed</a:t>
            </a:r>
            <a:r>
              <a:rPr lang="en-GB" i="1" dirty="0"/>
              <a:t>, so I know it on that level, but… I also know the other layers of it…um [pause</a:t>
            </a:r>
            <a:r>
              <a:rPr lang="en-GB" i="1" dirty="0" smtClean="0"/>
              <a:t>], the darker side of it I suppose… The chest infections and the surgery and being confined to her wheelchair day in day out, and </a:t>
            </a:r>
            <a:r>
              <a:rPr lang="en-GB" i="1" dirty="0"/>
              <a:t>I suppose it sort of sounds </a:t>
            </a:r>
            <a:r>
              <a:rPr lang="en-GB" i="1" dirty="0" smtClean="0"/>
              <a:t>callous,  but </a:t>
            </a:r>
            <a:r>
              <a:rPr lang="en-GB" i="1" dirty="0"/>
              <a:t>it’s human nature to sort of think that if it could be preventable for </a:t>
            </a:r>
            <a:r>
              <a:rPr lang="en-GB" i="1" dirty="0" smtClean="0"/>
              <a:t>someone, then shouldn’t it?</a:t>
            </a:r>
          </a:p>
          <a:p>
            <a:pPr marL="0" indent="0">
              <a:buNone/>
            </a:pPr>
            <a:r>
              <a:rPr lang="en-GB" i="1" dirty="0" smtClean="0"/>
              <a:t>I mean Meg has done fantastically well, but she’s had to struggle to get there, she’s had to fight so hard. And can I honestly say I want that for my child? No. But, could I test and terminate for a condition that Meg has right under her nose? No. So </a:t>
            </a:r>
            <a:r>
              <a:rPr lang="en-GB" i="1" dirty="0"/>
              <a:t>where you go with </a:t>
            </a:r>
            <a:r>
              <a:rPr lang="en-GB" i="1" dirty="0" smtClean="0"/>
              <a:t>that?….</a:t>
            </a:r>
            <a:r>
              <a:rPr lang="en-GB" i="1" dirty="0"/>
              <a:t>um….Yeah I’m stuck between a rock and a hard place [laughs</a:t>
            </a:r>
            <a:r>
              <a:rPr lang="en-GB" i="1" dirty="0" smtClean="0"/>
              <a:t>]. My mum says </a:t>
            </a:r>
            <a:r>
              <a:rPr lang="en-GB" i="1" dirty="0"/>
              <a:t>s</a:t>
            </a:r>
            <a:r>
              <a:rPr lang="en-GB" i="1" dirty="0" smtClean="0"/>
              <a:t>ometimes you can know too much and this might be one of those times.”</a:t>
            </a:r>
          </a:p>
          <a:p>
            <a:pPr marL="0" indent="0">
              <a:buNone/>
            </a:pPr>
            <a:endParaRPr lang="en-GB" dirty="0"/>
          </a:p>
          <a:p>
            <a:pPr marL="0" indent="0" algn="r">
              <a:buNone/>
            </a:pPr>
            <a:r>
              <a:rPr lang="en-GB" dirty="0" err="1" smtClean="0"/>
              <a:t>Suzannah</a:t>
            </a:r>
            <a:r>
              <a:rPr lang="en-GB" dirty="0" smtClean="0"/>
              <a:t>, aged 35, </a:t>
            </a:r>
            <a:r>
              <a:rPr lang="en-GB" dirty="0" smtClean="0"/>
              <a:t>sister of Megan who has type II SMA</a:t>
            </a:r>
            <a:endParaRPr lang="en-GB" dirty="0"/>
          </a:p>
          <a:p>
            <a:pPr marL="0" indent="0">
              <a:buNone/>
            </a:pPr>
            <a:endParaRPr lang="en-GB" dirty="0"/>
          </a:p>
        </p:txBody>
      </p:sp>
    </p:spTree>
    <p:extLst>
      <p:ext uri="{BB962C8B-B14F-4D97-AF65-F5344CB8AC3E}">
        <p14:creationId xmlns:p14="http://schemas.microsoft.com/office/powerpoint/2010/main" val="3032328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80" y="17417"/>
            <a:ext cx="9404723" cy="1400530"/>
          </a:xfrm>
        </p:spPr>
        <p:txBody>
          <a:bodyPr/>
          <a:lstStyle/>
          <a:p>
            <a:r>
              <a:rPr lang="en-GB" sz="3600" dirty="0" smtClean="0"/>
              <a:t>Experiential Knowledge as </a:t>
            </a:r>
            <a:r>
              <a:rPr lang="en-GB" sz="3600" dirty="0" smtClean="0"/>
              <a:t>limited and unstable</a:t>
            </a:r>
            <a:endParaRPr lang="en-GB" sz="3600" dirty="0"/>
          </a:p>
        </p:txBody>
      </p:sp>
      <p:sp>
        <p:nvSpPr>
          <p:cNvPr id="3" name="Content Placeholder 2"/>
          <p:cNvSpPr>
            <a:spLocks noGrp="1"/>
          </p:cNvSpPr>
          <p:nvPr>
            <p:ph idx="1"/>
          </p:nvPr>
        </p:nvSpPr>
        <p:spPr>
          <a:xfrm>
            <a:off x="182881" y="1417947"/>
            <a:ext cx="11756570" cy="4482110"/>
          </a:xfrm>
        </p:spPr>
        <p:txBody>
          <a:bodyPr/>
          <a:lstStyle/>
          <a:p>
            <a:pPr marL="0" indent="0">
              <a:buNone/>
            </a:pPr>
            <a:r>
              <a:rPr lang="en-GB" sz="2400" i="1" dirty="0" smtClean="0"/>
              <a:t>“When </a:t>
            </a:r>
            <a:r>
              <a:rPr lang="en-GB" sz="2400" i="1" dirty="0"/>
              <a:t>they were born, I mean my children are 21 and 23 now, there was no testing for it [SMA] at all so really it was pot luck, we didn’t know what we were going to do if…but we were quite prepared to take that chance at that time because SMA didn’t seem that scary to us. I was 20 and I was still quite active, much more so than now, </a:t>
            </a:r>
            <a:r>
              <a:rPr lang="en-GB" sz="2400" i="1" dirty="0" smtClean="0"/>
              <a:t>so you just </a:t>
            </a:r>
            <a:r>
              <a:rPr lang="en-GB" sz="2400" i="1" dirty="0"/>
              <a:t>don’t think about what happens 20 years down the line, as you age and you go downhill. You just see how you are at that particular time when you make your view of what SMA is </a:t>
            </a:r>
            <a:r>
              <a:rPr lang="en-GB" sz="2400" i="1" dirty="0" smtClean="0"/>
              <a:t>like, but the </a:t>
            </a:r>
            <a:r>
              <a:rPr lang="en-GB" sz="2400" i="1" dirty="0"/>
              <a:t>condition changes, </a:t>
            </a:r>
            <a:r>
              <a:rPr lang="en-GB" sz="2400" i="1" dirty="0" smtClean="0"/>
              <a:t>you can’t know </a:t>
            </a:r>
            <a:r>
              <a:rPr lang="en-GB" sz="2400" i="1" dirty="0"/>
              <a:t>exactly and even the doctors can’t tell you that, because with SMA particularly there’s so much individual variation</a:t>
            </a:r>
            <a:r>
              <a:rPr lang="en-GB" sz="2400" i="1" dirty="0" smtClean="0"/>
              <a:t>.”</a:t>
            </a:r>
          </a:p>
          <a:p>
            <a:pPr marL="0" indent="0" algn="r">
              <a:buNone/>
            </a:pPr>
            <a:r>
              <a:rPr lang="en-GB" dirty="0" smtClean="0"/>
              <a:t>Ellen</a:t>
            </a:r>
            <a:r>
              <a:rPr lang="en-GB" dirty="0" smtClean="0"/>
              <a:t>, aged 45, </a:t>
            </a:r>
            <a:r>
              <a:rPr lang="en-GB" dirty="0" smtClean="0"/>
              <a:t>diagnosed with type III SMA</a:t>
            </a:r>
          </a:p>
          <a:p>
            <a:pPr marL="0" indent="0">
              <a:buNone/>
            </a:pPr>
            <a:endParaRPr lang="en-GB" dirty="0"/>
          </a:p>
          <a:p>
            <a:endParaRPr lang="en-GB" dirty="0"/>
          </a:p>
        </p:txBody>
      </p:sp>
    </p:spTree>
    <p:extLst>
      <p:ext uri="{BB962C8B-B14F-4D97-AF65-F5344CB8AC3E}">
        <p14:creationId xmlns:p14="http://schemas.microsoft.com/office/powerpoint/2010/main" val="351928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Conclusions/future directions</a:t>
            </a:r>
            <a:endParaRPr lang="en-GB" dirty="0"/>
          </a:p>
        </p:txBody>
      </p:sp>
      <p:sp>
        <p:nvSpPr>
          <p:cNvPr id="3" name="Content Placeholder 2"/>
          <p:cNvSpPr>
            <a:spLocks noGrp="1"/>
          </p:cNvSpPr>
          <p:nvPr>
            <p:ph idx="1"/>
          </p:nvPr>
        </p:nvSpPr>
        <p:spPr>
          <a:xfrm>
            <a:off x="435429" y="1358538"/>
            <a:ext cx="11094719" cy="4889862"/>
          </a:xfrm>
        </p:spPr>
        <p:txBody>
          <a:bodyPr>
            <a:normAutofit/>
          </a:bodyPr>
          <a:lstStyle/>
          <a:p>
            <a:r>
              <a:rPr lang="en-GB" dirty="0" smtClean="0"/>
              <a:t>Experiential knowledge is pivotal in framing imagined reproductive outcomes for families affected by genetic </a:t>
            </a:r>
            <a:r>
              <a:rPr lang="en-GB" dirty="0" smtClean="0"/>
              <a:t>disease</a:t>
            </a:r>
          </a:p>
          <a:p>
            <a:endParaRPr lang="en-GB" dirty="0"/>
          </a:p>
          <a:p>
            <a:r>
              <a:rPr lang="en-GB" dirty="0" smtClean="0"/>
              <a:t>How do these decisions contrast with those of people with no previous experience (screening)? If disabled people are the ‘best experts’ on their conditions, are the decisions of affected families the ideal of </a:t>
            </a:r>
            <a:r>
              <a:rPr lang="en-GB" dirty="0" smtClean="0"/>
              <a:t>‘informed’ decision making?</a:t>
            </a:r>
            <a:endParaRPr lang="en-GB" dirty="0" smtClean="0"/>
          </a:p>
          <a:p>
            <a:endParaRPr lang="en-GB" dirty="0" smtClean="0"/>
          </a:p>
          <a:p>
            <a:pPr lvl="0">
              <a:buClr>
                <a:srgbClr val="ACD433"/>
              </a:buClr>
            </a:pPr>
            <a:r>
              <a:rPr lang="en-GB" dirty="0">
                <a:solidFill>
                  <a:prstClr val="white"/>
                </a:solidFill>
              </a:rPr>
              <a:t>Ongoing tensions </a:t>
            </a:r>
            <a:r>
              <a:rPr lang="en-GB" dirty="0" smtClean="0">
                <a:solidFill>
                  <a:prstClr val="white"/>
                </a:solidFill>
              </a:rPr>
              <a:t>between informed consent and </a:t>
            </a:r>
            <a:r>
              <a:rPr lang="en-GB" dirty="0">
                <a:solidFill>
                  <a:prstClr val="white"/>
                </a:solidFill>
              </a:rPr>
              <a:t>developing technologies </a:t>
            </a:r>
            <a:r>
              <a:rPr lang="en-GB" dirty="0" smtClean="0">
                <a:solidFill>
                  <a:prstClr val="white"/>
                </a:solidFill>
              </a:rPr>
              <a:t>(whole genome sequencing, increasing </a:t>
            </a:r>
            <a:r>
              <a:rPr lang="en-GB" dirty="0">
                <a:solidFill>
                  <a:prstClr val="white"/>
                </a:solidFill>
              </a:rPr>
              <a:t>numbers of conditions can be identified</a:t>
            </a:r>
            <a:r>
              <a:rPr lang="en-GB" dirty="0" smtClean="0">
                <a:solidFill>
                  <a:prstClr val="white"/>
                </a:solidFill>
              </a:rPr>
              <a:t>)?</a:t>
            </a:r>
          </a:p>
          <a:p>
            <a:pPr lvl="0">
              <a:buClr>
                <a:srgbClr val="ACD433"/>
              </a:buClr>
            </a:pPr>
            <a:endParaRPr lang="en-GB" dirty="0">
              <a:solidFill>
                <a:prstClr val="white"/>
              </a:solidFill>
            </a:endParaRPr>
          </a:p>
          <a:p>
            <a:pPr lvl="0">
              <a:buClr>
                <a:srgbClr val="ACD433"/>
              </a:buClr>
            </a:pPr>
            <a:r>
              <a:rPr lang="en-GB" dirty="0">
                <a:solidFill>
                  <a:prstClr val="white"/>
                </a:solidFill>
              </a:rPr>
              <a:t>Asch and Wasserman (2015) “The process and content of prenatal health care should be modified to provide more opportunity for reflection and more accurate information about living with a disability”</a:t>
            </a:r>
          </a:p>
          <a:p>
            <a:pPr lvl="0">
              <a:buClr>
                <a:srgbClr val="ACD433"/>
              </a:buClr>
            </a:pPr>
            <a:endParaRPr lang="en-GB" dirty="0">
              <a:solidFill>
                <a:prstClr val="white"/>
              </a:solidFill>
            </a:endParaRPr>
          </a:p>
          <a:p>
            <a:endParaRPr lang="en-GB" dirty="0" smtClean="0"/>
          </a:p>
          <a:p>
            <a:endParaRPr lang="en-GB" dirty="0"/>
          </a:p>
        </p:txBody>
      </p:sp>
    </p:spTree>
    <p:extLst>
      <p:ext uri="{BB962C8B-B14F-4D97-AF65-F5344CB8AC3E}">
        <p14:creationId xmlns:p14="http://schemas.microsoft.com/office/powerpoint/2010/main" val="319062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Conclusions/future directions</a:t>
            </a:r>
            <a:endParaRPr lang="en-GB" dirty="0"/>
          </a:p>
        </p:txBody>
      </p:sp>
      <p:sp>
        <p:nvSpPr>
          <p:cNvPr id="3" name="Content Placeholder 2"/>
          <p:cNvSpPr>
            <a:spLocks noGrp="1"/>
          </p:cNvSpPr>
          <p:nvPr>
            <p:ph idx="1"/>
          </p:nvPr>
        </p:nvSpPr>
        <p:spPr>
          <a:xfrm>
            <a:off x="236220" y="1546860"/>
            <a:ext cx="11441974" cy="4701539"/>
          </a:xfrm>
        </p:spPr>
        <p:txBody>
          <a:bodyPr/>
          <a:lstStyle/>
          <a:p>
            <a:pPr lvl="0">
              <a:buClr>
                <a:srgbClr val="ACD433"/>
              </a:buClr>
            </a:pPr>
            <a:r>
              <a:rPr lang="en-GB" dirty="0">
                <a:solidFill>
                  <a:prstClr val="white"/>
                </a:solidFill>
              </a:rPr>
              <a:t>How can the valuable resource, the experiential knowledge of disabled people, be meaningfully integrated into prenatal care?</a:t>
            </a:r>
          </a:p>
          <a:p>
            <a:pPr lvl="0">
              <a:buClr>
                <a:srgbClr val="ACD433"/>
              </a:buClr>
            </a:pPr>
            <a:endParaRPr lang="en-GB" dirty="0">
              <a:solidFill>
                <a:prstClr val="white"/>
              </a:solidFill>
            </a:endParaRPr>
          </a:p>
          <a:p>
            <a:pPr lvl="0">
              <a:buClr>
                <a:srgbClr val="ACD433"/>
              </a:buClr>
            </a:pPr>
            <a:r>
              <a:rPr lang="en-GB" dirty="0">
                <a:solidFill>
                  <a:prstClr val="white"/>
                </a:solidFill>
              </a:rPr>
              <a:t>Framing of prenatal testing/ education about disability in school curriculum/ information about a range of outcomes associated with that diagnosis (e.g. Kennedy-Brownback Act, USA)</a:t>
            </a:r>
          </a:p>
          <a:p>
            <a:pPr lvl="0">
              <a:buClr>
                <a:srgbClr val="ACD433"/>
              </a:buClr>
            </a:pPr>
            <a:endParaRPr lang="en-GB" dirty="0">
              <a:solidFill>
                <a:prstClr val="white"/>
              </a:solidFill>
            </a:endParaRPr>
          </a:p>
          <a:p>
            <a:pPr lvl="0">
              <a:buClr>
                <a:srgbClr val="ACD433"/>
              </a:buClr>
            </a:pPr>
            <a:r>
              <a:rPr lang="en-GB" dirty="0">
                <a:solidFill>
                  <a:prstClr val="white"/>
                </a:solidFill>
              </a:rPr>
              <a:t>However, important not to idealise the value and role of experiential knowledge, some participants found it trapping as it closed down particular ways of justifying their reproductive decisions. </a:t>
            </a:r>
          </a:p>
          <a:p>
            <a:endParaRPr lang="en-GB" dirty="0"/>
          </a:p>
        </p:txBody>
      </p:sp>
    </p:spTree>
    <p:extLst>
      <p:ext uri="{BB962C8B-B14F-4D97-AF65-F5344CB8AC3E}">
        <p14:creationId xmlns:p14="http://schemas.microsoft.com/office/powerpoint/2010/main" val="193926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4" name="Content Placeholder 3"/>
          <p:cNvPicPr>
            <a:picLocks noGrp="1" noChangeAspect="1"/>
          </p:cNvPicPr>
          <p:nvPr>
            <p:ph idx="1"/>
          </p:nvPr>
        </p:nvPicPr>
        <p:blipFill>
          <a:blip r:embed="rId2"/>
          <a:stretch>
            <a:fillRect/>
          </a:stretch>
        </p:blipFill>
        <p:spPr>
          <a:xfrm>
            <a:off x="3204754" y="2102990"/>
            <a:ext cx="5534706" cy="3060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4645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Publications </a:t>
            </a:r>
            <a:endParaRPr lang="en-GB" dirty="0"/>
          </a:p>
        </p:txBody>
      </p:sp>
      <p:sp>
        <p:nvSpPr>
          <p:cNvPr id="3" name="Content Placeholder 2"/>
          <p:cNvSpPr>
            <a:spLocks noGrp="1"/>
          </p:cNvSpPr>
          <p:nvPr>
            <p:ph idx="1"/>
          </p:nvPr>
        </p:nvSpPr>
        <p:spPr>
          <a:xfrm>
            <a:off x="432358" y="1039906"/>
            <a:ext cx="11365195" cy="5351929"/>
          </a:xfrm>
        </p:spPr>
        <p:txBody>
          <a:bodyPr>
            <a:normAutofit/>
          </a:bodyPr>
          <a:lstStyle/>
          <a:p>
            <a:endParaRPr lang="en-US" sz="1800" b="1" dirty="0" smtClean="0"/>
          </a:p>
          <a:p>
            <a:r>
              <a:rPr lang="en-US" sz="1800" b="1" dirty="0" smtClean="0"/>
              <a:t>Boardman</a:t>
            </a:r>
            <a:r>
              <a:rPr lang="en-US" sz="1800" b="1" dirty="0"/>
              <a:t>, F</a:t>
            </a:r>
            <a:r>
              <a:rPr lang="en-US" sz="1800" dirty="0"/>
              <a:t>., Young, P., Griffiths, F. 2017. Population screening for Spinal Muscular Atrophy: a mixed methods study of the views of affected families, American Journal of Medical </a:t>
            </a:r>
            <a:r>
              <a:rPr lang="en-US" sz="1800" dirty="0" smtClean="0"/>
              <a:t>Genetics, </a:t>
            </a:r>
            <a:r>
              <a:rPr lang="en-US" sz="1800" dirty="0"/>
              <a:t>Part A, 173(2):</a:t>
            </a:r>
            <a:r>
              <a:rPr lang="en-US" sz="1800" dirty="0" smtClean="0"/>
              <a:t>421-434.</a:t>
            </a:r>
          </a:p>
          <a:p>
            <a:endParaRPr lang="en-US" sz="1800" dirty="0"/>
          </a:p>
          <a:p>
            <a:r>
              <a:rPr lang="en-US" sz="1800" b="1" dirty="0" smtClean="0"/>
              <a:t>Boardman, F., </a:t>
            </a:r>
            <a:r>
              <a:rPr lang="en-US" sz="1800" dirty="0" smtClean="0"/>
              <a:t>Young, P</a:t>
            </a:r>
            <a:r>
              <a:rPr lang="en-US" sz="1800" b="1" dirty="0" smtClean="0"/>
              <a:t>., </a:t>
            </a:r>
            <a:r>
              <a:rPr lang="en-US" sz="1800" dirty="0" smtClean="0"/>
              <a:t>Griffiths, F. 2017. Newborn screening for SMA: the views of affected families and adults, American Journal of Medical Genetics (forthcoming)</a:t>
            </a:r>
          </a:p>
          <a:p>
            <a:endParaRPr lang="en-US" sz="1800" dirty="0"/>
          </a:p>
          <a:p>
            <a:r>
              <a:rPr lang="en-US" sz="1800" b="1" dirty="0" smtClean="0"/>
              <a:t>Boardman, F., </a:t>
            </a:r>
            <a:r>
              <a:rPr lang="en-US" sz="1800" dirty="0" smtClean="0"/>
              <a:t>Young, P., Warren, O., Griffiths, F. 2017. The role of experiential knowledge in attitudes towards genetic screening: the attitudes of people with and without experience of Spinal Muscular Atrophy, Health Expectations, (forthcoming)</a:t>
            </a:r>
          </a:p>
          <a:p>
            <a:endParaRPr lang="en-US" sz="1800" dirty="0"/>
          </a:p>
          <a:p>
            <a:r>
              <a:rPr lang="en-US" sz="1800" b="1" dirty="0" smtClean="0"/>
              <a:t>Boardman, F. </a:t>
            </a:r>
            <a:r>
              <a:rPr lang="en-US" sz="1800" dirty="0" smtClean="0"/>
              <a:t>Young, P., Griffiths, F. 2017. </a:t>
            </a:r>
            <a:r>
              <a:rPr lang="en-GB" sz="1800" dirty="0"/>
              <a:t>Impairment Experiences, Identity and Attitudes Towards Genetic Screening: The Views of People With Spinal Muscular </a:t>
            </a:r>
            <a:r>
              <a:rPr lang="en-GB" sz="1800" dirty="0" smtClean="0"/>
              <a:t>Atrophy, Journal of Genetic </a:t>
            </a:r>
            <a:r>
              <a:rPr lang="en-GB" sz="1800" dirty="0" err="1" smtClean="0"/>
              <a:t>Counseling</a:t>
            </a:r>
            <a:r>
              <a:rPr lang="en-GB" sz="1800" dirty="0" smtClean="0"/>
              <a:t>, (forthcoming)</a:t>
            </a:r>
            <a:endParaRPr lang="en-GB" sz="1800" dirty="0"/>
          </a:p>
          <a:p>
            <a:endParaRPr lang="en-GB" sz="1800" b="1" dirty="0" smtClean="0">
              <a:ea typeface="Times New Roman"/>
            </a:endParaRPr>
          </a:p>
          <a:p>
            <a:pPr marL="0" indent="0">
              <a:buNone/>
            </a:pPr>
            <a:endParaRPr lang="en-GB" sz="1800" dirty="0"/>
          </a:p>
          <a:p>
            <a:pPr marL="0" indent="0">
              <a:buNone/>
            </a:pPr>
            <a:endParaRPr lang="en-GB" sz="1800" dirty="0" smtClean="0"/>
          </a:p>
          <a:p>
            <a:endParaRPr lang="en-GB" sz="1800" dirty="0"/>
          </a:p>
          <a:p>
            <a:pPr marL="0" indent="0">
              <a:buNone/>
            </a:pPr>
            <a:endParaRPr lang="en-GB" sz="1800" dirty="0"/>
          </a:p>
          <a:p>
            <a:endParaRPr lang="en-GB" sz="1800" dirty="0">
              <a:latin typeface="Times New Roman"/>
              <a:ea typeface="Times New Roman"/>
            </a:endParaRPr>
          </a:p>
          <a:p>
            <a:pPr marL="0" indent="0">
              <a:buNone/>
            </a:pPr>
            <a:endParaRPr lang="en-GB" dirty="0"/>
          </a:p>
        </p:txBody>
      </p:sp>
    </p:spTree>
    <p:extLst>
      <p:ext uri="{BB962C8B-B14F-4D97-AF65-F5344CB8AC3E}">
        <p14:creationId xmlns:p14="http://schemas.microsoft.com/office/powerpoint/2010/main" val="3951230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Publications</a:t>
            </a:r>
            <a:endParaRPr lang="en-GB" dirty="0"/>
          </a:p>
        </p:txBody>
      </p:sp>
      <p:sp>
        <p:nvSpPr>
          <p:cNvPr id="3" name="Content Placeholder 2"/>
          <p:cNvSpPr>
            <a:spLocks noGrp="1"/>
          </p:cNvSpPr>
          <p:nvPr>
            <p:ph idx="1"/>
          </p:nvPr>
        </p:nvSpPr>
        <p:spPr>
          <a:xfrm>
            <a:off x="330926" y="1402080"/>
            <a:ext cx="11399520" cy="4846319"/>
          </a:xfrm>
        </p:spPr>
        <p:txBody>
          <a:bodyPr/>
          <a:lstStyle/>
          <a:p>
            <a:r>
              <a:rPr lang="en-GB" b="1" dirty="0"/>
              <a:t>Boardman, F. </a:t>
            </a:r>
            <a:r>
              <a:rPr lang="en-GB" dirty="0"/>
              <a:t>2014. Knowledge is Power? The Role of Experiential Knowledge in Genetically ‘Risky’ Reproductive Decisions Sociology of Health &amp; Illness, 36 (1): 137-150</a:t>
            </a:r>
            <a:r>
              <a:rPr lang="en-GB" dirty="0" smtClean="0"/>
              <a:t>.</a:t>
            </a:r>
          </a:p>
          <a:p>
            <a:endParaRPr lang="en-GB" dirty="0"/>
          </a:p>
          <a:p>
            <a:r>
              <a:rPr lang="en-US" b="1" dirty="0"/>
              <a:t>Boardman, F</a:t>
            </a:r>
            <a:r>
              <a:rPr lang="en-US" dirty="0"/>
              <a:t>. 2013. Experiential knowledge of disability, impairment and illness: the reproductive decisions of families genetically at risk, Health, 18 (5), 476-492</a:t>
            </a:r>
            <a:r>
              <a:rPr lang="en-US" dirty="0" smtClean="0"/>
              <a:t>.</a:t>
            </a:r>
          </a:p>
          <a:p>
            <a:endParaRPr lang="en-GB" dirty="0"/>
          </a:p>
          <a:p>
            <a:r>
              <a:rPr lang="en-GB" b="1" dirty="0"/>
              <a:t>Boardman, F.</a:t>
            </a:r>
            <a:r>
              <a:rPr lang="en-GB" dirty="0"/>
              <a:t> 2014. The expressivist objection to prenatal testing:  the experiences of families living with genetic disease, Social Science &amp; Medicine, 107, 18-25. </a:t>
            </a:r>
            <a:endParaRPr lang="en-GB" dirty="0" smtClean="0"/>
          </a:p>
          <a:p>
            <a:endParaRPr lang="en-GB" dirty="0"/>
          </a:p>
          <a:p>
            <a:r>
              <a:rPr lang="en-GB" b="1" dirty="0"/>
              <a:t>Boardman, F. </a:t>
            </a:r>
            <a:r>
              <a:rPr lang="en-GB" dirty="0"/>
              <a:t>2011. Negotiating Discourses of Maternal Responsibility, Disability and </a:t>
            </a:r>
            <a:r>
              <a:rPr lang="en-GB" dirty="0" err="1"/>
              <a:t>Reprogenetics</a:t>
            </a:r>
            <a:r>
              <a:rPr lang="en-GB" dirty="0"/>
              <a:t> in </a:t>
            </a:r>
            <a:r>
              <a:rPr lang="en-GB" dirty="0" err="1"/>
              <a:t>Lewiecki</a:t>
            </a:r>
            <a:r>
              <a:rPr lang="en-GB" dirty="0"/>
              <a:t>-Wilson, C. and J. </a:t>
            </a:r>
            <a:r>
              <a:rPr lang="en-GB" dirty="0" err="1"/>
              <a:t>Cellio</a:t>
            </a:r>
            <a:r>
              <a:rPr lang="en-GB" dirty="0"/>
              <a:t> (</a:t>
            </a:r>
            <a:r>
              <a:rPr lang="en-GB" dirty="0" err="1"/>
              <a:t>eds</a:t>
            </a:r>
            <a:r>
              <a:rPr lang="en-GB" dirty="0"/>
              <a:t>) Disability and Mothering: Liminal Spaces of Embodied Knowledge, Syracuse University Press.</a:t>
            </a:r>
          </a:p>
          <a:p>
            <a:endParaRPr lang="en-GB" dirty="0"/>
          </a:p>
        </p:txBody>
      </p:sp>
      <p:pic>
        <p:nvPicPr>
          <p:cNvPr id="4" name="Picture 3"/>
          <p:cNvPicPr>
            <a:picLocks noChangeAspect="1"/>
          </p:cNvPicPr>
          <p:nvPr/>
        </p:nvPicPr>
        <p:blipFill>
          <a:blip r:embed="rId2"/>
          <a:stretch>
            <a:fillRect/>
          </a:stretch>
        </p:blipFill>
        <p:spPr>
          <a:xfrm>
            <a:off x="7785463" y="182880"/>
            <a:ext cx="2265371" cy="11067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36938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Talk</a:t>
            </a:r>
            <a:endParaRPr lang="en-GB" dirty="0"/>
          </a:p>
        </p:txBody>
      </p:sp>
      <p:sp>
        <p:nvSpPr>
          <p:cNvPr id="3" name="Content Placeholder 2"/>
          <p:cNvSpPr>
            <a:spLocks noGrp="1"/>
          </p:cNvSpPr>
          <p:nvPr>
            <p:ph idx="1"/>
          </p:nvPr>
        </p:nvSpPr>
        <p:spPr>
          <a:xfrm>
            <a:off x="339634" y="1454331"/>
            <a:ext cx="11051177" cy="4794069"/>
          </a:xfrm>
        </p:spPr>
        <p:txBody>
          <a:bodyPr>
            <a:normAutofit/>
          </a:bodyPr>
          <a:lstStyle/>
          <a:p>
            <a:r>
              <a:rPr lang="en-GB" sz="2800" dirty="0" smtClean="0"/>
              <a:t>What is experiential knowledge and what role does it play in navigating the uncertain terrain of disability, reproduction and </a:t>
            </a:r>
            <a:r>
              <a:rPr lang="en-GB" sz="2800" dirty="0" smtClean="0"/>
              <a:t>prenatal testing for families living with genetic disease</a:t>
            </a:r>
            <a:r>
              <a:rPr lang="en-GB" sz="2800" dirty="0" smtClean="0"/>
              <a:t>? </a:t>
            </a:r>
            <a:endParaRPr lang="en-GB" sz="2800" dirty="0" smtClean="0"/>
          </a:p>
          <a:p>
            <a:endParaRPr lang="en-GB" sz="2800" dirty="0" smtClean="0"/>
          </a:p>
          <a:p>
            <a:endParaRPr lang="en-GB" sz="2800" dirty="0"/>
          </a:p>
          <a:p>
            <a:r>
              <a:rPr lang="en-GB" sz="2800" dirty="0" smtClean="0"/>
              <a:t>What can a focus on experiential knowledge bring to the ongoing study of disability and emerging </a:t>
            </a:r>
            <a:r>
              <a:rPr lang="en-GB" sz="2800" dirty="0" err="1" smtClean="0"/>
              <a:t>reprogenetic</a:t>
            </a:r>
            <a:r>
              <a:rPr lang="en-GB" sz="2800" dirty="0"/>
              <a:t> </a:t>
            </a:r>
            <a:r>
              <a:rPr lang="en-GB" sz="2800" dirty="0" smtClean="0"/>
              <a:t>technologies?</a:t>
            </a:r>
            <a:endParaRPr lang="en-GB" sz="2800" dirty="0"/>
          </a:p>
        </p:txBody>
      </p:sp>
    </p:spTree>
    <p:extLst>
      <p:ext uri="{BB962C8B-B14F-4D97-AF65-F5344CB8AC3E}">
        <p14:creationId xmlns:p14="http://schemas.microsoft.com/office/powerpoint/2010/main" val="3260882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7" y="147918"/>
            <a:ext cx="9404723" cy="1400530"/>
          </a:xfrm>
        </p:spPr>
        <p:txBody>
          <a:bodyPr/>
          <a:lstStyle/>
          <a:p>
            <a:r>
              <a:rPr lang="en-GB" sz="3200" dirty="0" smtClean="0"/>
              <a:t>Experiential Knowledge, Disability and Reproduction</a:t>
            </a:r>
            <a:endParaRPr lang="en-GB" sz="3200" dirty="0"/>
          </a:p>
        </p:txBody>
      </p:sp>
      <p:sp>
        <p:nvSpPr>
          <p:cNvPr id="3" name="Text Placeholder 2"/>
          <p:cNvSpPr>
            <a:spLocks noGrp="1"/>
          </p:cNvSpPr>
          <p:nvPr>
            <p:ph idx="1"/>
          </p:nvPr>
        </p:nvSpPr>
        <p:spPr>
          <a:xfrm>
            <a:off x="313510" y="792480"/>
            <a:ext cx="11878490" cy="5455919"/>
          </a:xfrm>
        </p:spPr>
        <p:txBody>
          <a:bodyPr>
            <a:normAutofit fontScale="55000" lnSpcReduction="20000"/>
          </a:bodyPr>
          <a:lstStyle/>
          <a:p>
            <a:pPr marL="457200" indent="-457200">
              <a:buFont typeface="Arial" panose="020B0604020202020204" pitchFamily="34" charset="0"/>
              <a:buChar char="•"/>
            </a:pPr>
            <a:endParaRPr lang="en-GB" sz="2800" dirty="0" smtClean="0"/>
          </a:p>
          <a:p>
            <a:pPr marL="0" indent="0">
              <a:buNone/>
            </a:pPr>
            <a:endParaRPr lang="en-GB" sz="2800" dirty="0" smtClean="0"/>
          </a:p>
          <a:p>
            <a:pPr marL="0" indent="0">
              <a:buNone/>
            </a:pPr>
            <a:r>
              <a:rPr lang="en-GB" sz="2900" dirty="0" smtClean="0"/>
              <a:t>Experiential </a:t>
            </a:r>
            <a:r>
              <a:rPr lang="en-GB" sz="2900" dirty="0"/>
              <a:t>knowledge has been defined in many </a:t>
            </a:r>
            <a:r>
              <a:rPr lang="en-GB" sz="2900" dirty="0" smtClean="0"/>
              <a:t>ways, but most highlight that it is a form of knowledge derived from  experience of a phenomenon.</a:t>
            </a:r>
          </a:p>
          <a:p>
            <a:pPr marL="0" indent="0">
              <a:buNone/>
            </a:pPr>
            <a:endParaRPr lang="en-GB" sz="2900" dirty="0" smtClean="0"/>
          </a:p>
          <a:p>
            <a:pPr marL="0" indent="0">
              <a:buNone/>
            </a:pPr>
            <a:r>
              <a:rPr lang="en-GB" sz="2900" dirty="0" smtClean="0"/>
              <a:t>Distinction </a:t>
            </a:r>
            <a:r>
              <a:rPr lang="en-GB" sz="2900" dirty="0" smtClean="0"/>
              <a:t>between embodied/empathetic</a:t>
            </a:r>
          </a:p>
          <a:p>
            <a:pPr marL="0" indent="0">
              <a:buNone/>
            </a:pPr>
            <a:endParaRPr lang="en-GB" sz="2900" dirty="0"/>
          </a:p>
          <a:p>
            <a:pPr marL="0" indent="0">
              <a:buNone/>
            </a:pPr>
            <a:r>
              <a:rPr lang="en-GB" sz="2900" i="1" dirty="0" smtClean="0"/>
              <a:t>“one </a:t>
            </a:r>
            <a:r>
              <a:rPr lang="en-GB" sz="2900" i="1" dirty="0"/>
              <a:t>derives from direct sensory experience, the other from close emotional ties between </a:t>
            </a:r>
            <a:r>
              <a:rPr lang="en-GB" sz="2900" i="1" dirty="0" smtClean="0"/>
              <a:t>individuals” </a:t>
            </a:r>
            <a:r>
              <a:rPr lang="en-GB" sz="2900" dirty="0"/>
              <a:t>(Abel and Browner, 1998: 315)</a:t>
            </a:r>
          </a:p>
          <a:p>
            <a:pPr marL="0" indent="0">
              <a:buNone/>
            </a:pPr>
            <a:endParaRPr lang="en-GB" sz="2900" dirty="0" smtClean="0"/>
          </a:p>
          <a:p>
            <a:pPr marL="0" indent="0">
              <a:buNone/>
            </a:pPr>
            <a:r>
              <a:rPr lang="en-GB" sz="2900" dirty="0"/>
              <a:t>Studies exist on the EK of pregnant women- resist/supplement medical knowledge (</a:t>
            </a:r>
            <a:r>
              <a:rPr lang="en-GB" sz="2900" dirty="0" err="1"/>
              <a:t>Lippman</a:t>
            </a:r>
            <a:r>
              <a:rPr lang="en-GB" sz="2900" dirty="0" smtClean="0"/>
              <a:t>, 1999; </a:t>
            </a:r>
            <a:r>
              <a:rPr lang="en-GB" sz="2900" dirty="0" err="1" smtClean="0"/>
              <a:t>Markens</a:t>
            </a:r>
            <a:r>
              <a:rPr lang="en-GB" sz="2900" dirty="0" smtClean="0"/>
              <a:t>, 2010)</a:t>
            </a:r>
            <a:endParaRPr lang="en-GB" sz="2900" dirty="0"/>
          </a:p>
          <a:p>
            <a:pPr marL="0" indent="0">
              <a:buNone/>
            </a:pPr>
            <a:endParaRPr lang="en-GB" sz="2900" dirty="0" smtClean="0"/>
          </a:p>
          <a:p>
            <a:pPr marL="0" indent="0">
              <a:buNone/>
            </a:pPr>
            <a:endParaRPr lang="en-GB" sz="2900" dirty="0"/>
          </a:p>
          <a:p>
            <a:pPr marL="0" indent="0">
              <a:buNone/>
            </a:pPr>
            <a:r>
              <a:rPr lang="en-GB" sz="2900" dirty="0" smtClean="0"/>
              <a:t>The EK of disabled people is of political significance (social model, </a:t>
            </a:r>
            <a:r>
              <a:rPr lang="en-GB" sz="2900" dirty="0" err="1" smtClean="0"/>
              <a:t>QoL</a:t>
            </a:r>
            <a:r>
              <a:rPr lang="en-GB" sz="2900" dirty="0" smtClean="0"/>
              <a:t> literature)</a:t>
            </a:r>
          </a:p>
          <a:p>
            <a:pPr marL="0" indent="0">
              <a:buNone/>
            </a:pPr>
            <a:endParaRPr lang="en-GB" sz="2900" dirty="0" smtClean="0"/>
          </a:p>
          <a:p>
            <a:pPr marL="0" indent="0">
              <a:buNone/>
            </a:pPr>
            <a:endParaRPr lang="en-GB" sz="2900" dirty="0" smtClean="0"/>
          </a:p>
          <a:p>
            <a:pPr marL="0" indent="0">
              <a:buNone/>
            </a:pPr>
            <a:r>
              <a:rPr lang="en-GB" sz="2900" dirty="0" smtClean="0"/>
              <a:t>Relatively few explore how EK of disability is mobilised within reproductive decisions. </a:t>
            </a:r>
          </a:p>
        </p:txBody>
      </p:sp>
      <p:pic>
        <p:nvPicPr>
          <p:cNvPr id="4" name="Picture 3"/>
          <p:cNvPicPr>
            <a:picLocks noChangeAspect="1"/>
          </p:cNvPicPr>
          <p:nvPr/>
        </p:nvPicPr>
        <p:blipFill>
          <a:blip r:embed="rId2"/>
          <a:stretch>
            <a:fillRect/>
          </a:stretch>
        </p:blipFill>
        <p:spPr>
          <a:xfrm>
            <a:off x="9831977" y="4491445"/>
            <a:ext cx="2025560" cy="20255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5344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Doctoral Research (2006-2010)</a:t>
            </a:r>
            <a:endParaRPr lang="en-GB" dirty="0"/>
          </a:p>
        </p:txBody>
      </p:sp>
      <p:sp>
        <p:nvSpPr>
          <p:cNvPr id="3" name="Content Placeholder 2"/>
          <p:cNvSpPr>
            <a:spLocks noGrp="1"/>
          </p:cNvSpPr>
          <p:nvPr>
            <p:ph idx="1"/>
          </p:nvPr>
        </p:nvSpPr>
        <p:spPr>
          <a:xfrm>
            <a:off x="646111" y="1539112"/>
            <a:ext cx="11293340" cy="4195481"/>
          </a:xfrm>
        </p:spPr>
        <p:txBody>
          <a:bodyPr/>
          <a:lstStyle/>
          <a:p>
            <a:r>
              <a:rPr lang="en-GB" dirty="0" smtClean="0"/>
              <a:t>64 in-depth interviews with people with Spinal Muscular Atrophy in family </a:t>
            </a:r>
          </a:p>
          <a:p>
            <a:endParaRPr lang="en-GB" dirty="0" smtClean="0"/>
          </a:p>
          <a:p>
            <a:r>
              <a:rPr lang="en-GB" dirty="0" smtClean="0"/>
              <a:t>How do families use </a:t>
            </a:r>
            <a:r>
              <a:rPr lang="en-GB" dirty="0" smtClean="0"/>
              <a:t>experiential knowledge of Spinal Muscular Atrophy</a:t>
            </a:r>
            <a:r>
              <a:rPr lang="en-GB" dirty="0" smtClean="0"/>
              <a:t> </a:t>
            </a:r>
            <a:r>
              <a:rPr lang="en-GB" dirty="0" smtClean="0"/>
              <a:t>to imagine the outcomes of their reproductive decisions?</a:t>
            </a:r>
            <a:endParaRPr lang="en-GB" dirty="0"/>
          </a:p>
        </p:txBody>
      </p:sp>
      <p:pic>
        <p:nvPicPr>
          <p:cNvPr id="4" name="Picture 3"/>
          <p:cNvPicPr>
            <a:picLocks noChangeAspect="1"/>
          </p:cNvPicPr>
          <p:nvPr/>
        </p:nvPicPr>
        <p:blipFill>
          <a:blip r:embed="rId2"/>
          <a:stretch>
            <a:fillRect/>
          </a:stretch>
        </p:blipFill>
        <p:spPr>
          <a:xfrm>
            <a:off x="9576570" y="3636852"/>
            <a:ext cx="2362881" cy="3146120"/>
          </a:xfrm>
          <a:prstGeom prst="rect">
            <a:avLst/>
          </a:prstGeom>
          <a:ln>
            <a:noFill/>
          </a:ln>
          <a:effectLst>
            <a:softEdge rad="112500"/>
          </a:effectLst>
        </p:spPr>
      </p:pic>
    </p:spTree>
    <p:extLst>
      <p:ext uri="{BB962C8B-B14F-4D97-AF65-F5344CB8AC3E}">
        <p14:creationId xmlns:p14="http://schemas.microsoft.com/office/powerpoint/2010/main" val="3798630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195" y="269612"/>
            <a:ext cx="7702624" cy="680120"/>
          </a:xfrm>
        </p:spPr>
        <p:txBody>
          <a:bodyPr/>
          <a:lstStyle/>
          <a:p>
            <a:r>
              <a:rPr lang="en-GB" sz="4000" dirty="0"/>
              <a:t>What is Spinal Muscular Atrophy?</a:t>
            </a:r>
          </a:p>
        </p:txBody>
      </p:sp>
      <p:sp>
        <p:nvSpPr>
          <p:cNvPr id="3" name="Content Placeholder 2"/>
          <p:cNvSpPr>
            <a:spLocks noGrp="1"/>
          </p:cNvSpPr>
          <p:nvPr>
            <p:ph idx="1"/>
          </p:nvPr>
        </p:nvSpPr>
        <p:spPr>
          <a:xfrm>
            <a:off x="430307" y="1694329"/>
            <a:ext cx="10981764" cy="4678706"/>
          </a:xfrm>
        </p:spPr>
        <p:txBody>
          <a:bodyPr>
            <a:normAutofit fontScale="25000" lnSpcReduction="20000"/>
          </a:bodyPr>
          <a:lstStyle/>
          <a:p>
            <a:pPr lvl="0"/>
            <a:r>
              <a:rPr lang="en-GB" sz="8000" dirty="0"/>
              <a:t>After Cystic Fibrosis, </a:t>
            </a:r>
            <a:r>
              <a:rPr lang="en-GB" sz="8000" b="1" dirty="0"/>
              <a:t>SMA is the most common potentially fatal autosomal recessively inherited condition in the UK population</a:t>
            </a:r>
            <a:r>
              <a:rPr lang="en-GB" sz="8000" b="1" dirty="0" smtClean="0"/>
              <a:t>.</a:t>
            </a:r>
          </a:p>
          <a:p>
            <a:pPr lvl="0"/>
            <a:endParaRPr lang="en-GB" sz="6200" b="1" dirty="0"/>
          </a:p>
          <a:p>
            <a:pPr lvl="0"/>
            <a:r>
              <a:rPr lang="en-GB" sz="8000" dirty="0"/>
              <a:t>At any one time there are between 5,500 and 6,000 people diagnosed with SMA living in the UK. </a:t>
            </a:r>
            <a:endParaRPr lang="en-GB" sz="8000" dirty="0" smtClean="0"/>
          </a:p>
          <a:p>
            <a:pPr lvl="0"/>
            <a:endParaRPr lang="en-GB" sz="8000" dirty="0"/>
          </a:p>
          <a:p>
            <a:pPr lvl="0"/>
            <a:r>
              <a:rPr lang="en-GB" sz="8000" dirty="0"/>
              <a:t>It is a neuromuscular condition affecting the anterior horn cells in the spinal cord causing generalised and often severe muscle atrophy. </a:t>
            </a:r>
            <a:endParaRPr lang="en-GB" sz="8000" dirty="0" smtClean="0"/>
          </a:p>
          <a:p>
            <a:pPr lvl="0"/>
            <a:endParaRPr lang="en-GB" sz="8000" dirty="0"/>
          </a:p>
          <a:p>
            <a:pPr lvl="0"/>
            <a:r>
              <a:rPr lang="en-GB" sz="8000" dirty="0"/>
              <a:t>It is divided up into three clinical ‘types’ (Types 0-IV) each with different prognoses and ages of onset</a:t>
            </a:r>
            <a:r>
              <a:rPr lang="en-GB" sz="8000" dirty="0" smtClean="0"/>
              <a:t>.</a:t>
            </a:r>
          </a:p>
          <a:p>
            <a:pPr lvl="0"/>
            <a:endParaRPr lang="en-GB" sz="8000" dirty="0"/>
          </a:p>
          <a:p>
            <a:pPr lvl="0"/>
            <a:r>
              <a:rPr lang="en-GB" sz="8000" dirty="0"/>
              <a:t> Carrier frequency anywhere between 1 in 40 and 1 in 60 in general </a:t>
            </a:r>
            <a:r>
              <a:rPr lang="en-GB" sz="8000" dirty="0" smtClean="0"/>
              <a:t>population.</a:t>
            </a:r>
          </a:p>
          <a:p>
            <a:pPr lvl="0"/>
            <a:endParaRPr lang="en-GB" sz="8000" dirty="0"/>
          </a:p>
          <a:p>
            <a:pPr lvl="0"/>
            <a:r>
              <a:rPr lang="en-GB" sz="8000" dirty="0"/>
              <a:t>Two carrier parents have a 25% chance of having a child with SMA.</a:t>
            </a:r>
            <a:endParaRPr lang="en-GB" sz="8000" dirty="0" smtClean="0"/>
          </a:p>
          <a:p>
            <a:endParaRPr lang="en-GB" sz="8000" dirty="0"/>
          </a:p>
        </p:txBody>
      </p:sp>
      <p:pic>
        <p:nvPicPr>
          <p:cNvPr id="4" name="Picture 3"/>
          <p:cNvPicPr>
            <a:picLocks noChangeAspect="1"/>
          </p:cNvPicPr>
          <p:nvPr/>
        </p:nvPicPr>
        <p:blipFill>
          <a:blip r:embed="rId2"/>
          <a:stretch>
            <a:fillRect/>
          </a:stretch>
        </p:blipFill>
        <p:spPr>
          <a:xfrm>
            <a:off x="8429897" y="330615"/>
            <a:ext cx="1541417" cy="1149842"/>
          </a:xfrm>
          <a:prstGeom prst="rect">
            <a:avLst/>
          </a:prstGeom>
          <a:ln>
            <a:noFill/>
          </a:ln>
          <a:effectLst>
            <a:softEdge rad="112500"/>
          </a:effectLst>
        </p:spPr>
      </p:pic>
    </p:spTree>
    <p:extLst>
      <p:ext uri="{BB962C8B-B14F-4D97-AF65-F5344CB8AC3E}">
        <p14:creationId xmlns:p14="http://schemas.microsoft.com/office/powerpoint/2010/main" val="981674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Inheritance of SMA</a:t>
            </a:r>
            <a:endParaRPr lang="en-GB" dirty="0"/>
          </a:p>
        </p:txBody>
      </p:sp>
      <p:pic>
        <p:nvPicPr>
          <p:cNvPr id="7" name="Content Placeholder 6"/>
          <p:cNvPicPr>
            <a:picLocks noGrp="1" noChangeAspect="1"/>
          </p:cNvPicPr>
          <p:nvPr>
            <p:ph idx="1"/>
          </p:nvPr>
        </p:nvPicPr>
        <p:blipFill>
          <a:blip r:embed="rId2"/>
          <a:stretch>
            <a:fillRect/>
          </a:stretch>
        </p:blipFill>
        <p:spPr>
          <a:xfrm>
            <a:off x="2124635" y="1147222"/>
            <a:ext cx="6750424" cy="5209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6308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Spinal Muscular Atrophy</a:t>
            </a:r>
            <a:endParaRPr lang="en-GB" dirty="0"/>
          </a:p>
        </p:txBody>
      </p:sp>
      <p:sp>
        <p:nvSpPr>
          <p:cNvPr id="3" name="Content Placeholder 2"/>
          <p:cNvSpPr>
            <a:spLocks noGrp="1"/>
          </p:cNvSpPr>
          <p:nvPr>
            <p:ph idx="1"/>
          </p:nvPr>
        </p:nvSpPr>
        <p:spPr>
          <a:xfrm>
            <a:off x="484093" y="1568824"/>
            <a:ext cx="11268635" cy="4724400"/>
          </a:xfrm>
        </p:spPr>
        <p:txBody>
          <a:bodyPr>
            <a:normAutofit fontScale="92500" lnSpcReduction="20000"/>
          </a:bodyPr>
          <a:lstStyle/>
          <a:p>
            <a:r>
              <a:rPr lang="en-GB" sz="2400" dirty="0"/>
              <a:t>Types 0/1: causes early infantile death due to respiratory </a:t>
            </a:r>
            <a:r>
              <a:rPr lang="en-GB" sz="2400" dirty="0" smtClean="0"/>
              <a:t>failure. </a:t>
            </a:r>
          </a:p>
          <a:p>
            <a:endParaRPr lang="en-GB" sz="2400" dirty="0"/>
          </a:p>
          <a:p>
            <a:r>
              <a:rPr lang="en-GB" sz="2400" dirty="0"/>
              <a:t>Type II: usually diagnosed before age 2, children able to sit but usually never walk. Lifespan may be reduced. </a:t>
            </a:r>
            <a:endParaRPr lang="en-GB" sz="2400" dirty="0" smtClean="0"/>
          </a:p>
          <a:p>
            <a:endParaRPr lang="en-GB" sz="2400" dirty="0"/>
          </a:p>
          <a:p>
            <a:r>
              <a:rPr lang="en-GB" sz="2400" dirty="0"/>
              <a:t>Type III: usually onsets in childhood, children may sit and walk unaided but eventually lose mobility. Lifespan usually </a:t>
            </a:r>
            <a:r>
              <a:rPr lang="en-GB" sz="2400" dirty="0" smtClean="0"/>
              <a:t>unaffected.</a:t>
            </a:r>
          </a:p>
          <a:p>
            <a:endParaRPr lang="en-GB" sz="2400" dirty="0"/>
          </a:p>
          <a:p>
            <a:r>
              <a:rPr lang="en-GB" sz="2400" dirty="0"/>
              <a:t>Type IV: adult-onset, usually able to walk but generalised weakness. Lifespan not affected</a:t>
            </a:r>
            <a:r>
              <a:rPr lang="en-GB" sz="2400" dirty="0" smtClean="0"/>
              <a:t>.</a:t>
            </a:r>
          </a:p>
          <a:p>
            <a:endParaRPr lang="en-GB" sz="2400" dirty="0"/>
          </a:p>
          <a:p>
            <a:r>
              <a:rPr lang="en-GB" sz="2400" b="1" u="sng" dirty="0"/>
              <a:t>There is a lot of diagnostic overlap and uncertainty</a:t>
            </a:r>
          </a:p>
          <a:p>
            <a:pPr marL="0" indent="0">
              <a:buNone/>
            </a:pPr>
            <a:endParaRPr lang="en-GB" dirty="0"/>
          </a:p>
        </p:txBody>
      </p:sp>
      <p:pic>
        <p:nvPicPr>
          <p:cNvPr id="4" name="Picture 3"/>
          <p:cNvPicPr>
            <a:picLocks noChangeAspect="1"/>
          </p:cNvPicPr>
          <p:nvPr/>
        </p:nvPicPr>
        <p:blipFill>
          <a:blip r:embed="rId2"/>
          <a:stretch>
            <a:fillRect/>
          </a:stretch>
        </p:blipFill>
        <p:spPr>
          <a:xfrm>
            <a:off x="8943703" y="4946469"/>
            <a:ext cx="2612571" cy="1687965"/>
          </a:xfrm>
          <a:prstGeom prst="rect">
            <a:avLst/>
          </a:prstGeom>
          <a:ln>
            <a:noFill/>
          </a:ln>
          <a:effectLst>
            <a:softEdge rad="112500"/>
          </a:effectLst>
        </p:spPr>
      </p:pic>
    </p:spTree>
    <p:extLst>
      <p:ext uri="{BB962C8B-B14F-4D97-AF65-F5344CB8AC3E}">
        <p14:creationId xmlns:p14="http://schemas.microsoft.com/office/powerpoint/2010/main" val="3043671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findings</a:t>
            </a:r>
            <a:endParaRPr lang="en-GB" dirty="0"/>
          </a:p>
        </p:txBody>
      </p:sp>
      <p:sp>
        <p:nvSpPr>
          <p:cNvPr id="3" name="Content Placeholder 2"/>
          <p:cNvSpPr>
            <a:spLocks noGrp="1"/>
          </p:cNvSpPr>
          <p:nvPr>
            <p:ph idx="1"/>
          </p:nvPr>
        </p:nvSpPr>
        <p:spPr>
          <a:xfrm>
            <a:off x="339634" y="1410790"/>
            <a:ext cx="11225349" cy="4837610"/>
          </a:xfrm>
        </p:spPr>
        <p:txBody>
          <a:bodyPr/>
          <a:lstStyle/>
          <a:p>
            <a:r>
              <a:rPr lang="en-GB" dirty="0" smtClean="0"/>
              <a:t>Reproductive decisions and perceptions of genetic risk were always presented through the prism of experiential knowledge </a:t>
            </a:r>
          </a:p>
          <a:p>
            <a:endParaRPr lang="en-GB" dirty="0"/>
          </a:p>
          <a:p>
            <a:r>
              <a:rPr lang="en-GB" dirty="0" smtClean="0"/>
              <a:t>For some participants, having experiential knowledge of the condition helped to clarify their perceptions of where their reproductive responsibilities lay</a:t>
            </a:r>
          </a:p>
          <a:p>
            <a:endParaRPr lang="en-GB" dirty="0"/>
          </a:p>
          <a:p>
            <a:r>
              <a:rPr lang="en-GB" dirty="0" smtClean="0"/>
              <a:t>For others, intimate knowledge of SMA could leave them trapped between a sense of competing responsibilities, rending them trapped</a:t>
            </a:r>
          </a:p>
          <a:p>
            <a:endParaRPr lang="en-GB" dirty="0"/>
          </a:p>
          <a:p>
            <a:r>
              <a:rPr lang="en-GB" dirty="0" smtClean="0"/>
              <a:t>Some participants also recognised the instability of experiential knowledge, its constant state of flux and revision and how this impacts its reliability as a resource with which to imagine future lives. </a:t>
            </a:r>
          </a:p>
          <a:p>
            <a:endParaRPr lang="en-GB" dirty="0"/>
          </a:p>
          <a:p>
            <a:endParaRPr lang="en-GB" dirty="0"/>
          </a:p>
        </p:txBody>
      </p:sp>
    </p:spTree>
    <p:extLst>
      <p:ext uri="{BB962C8B-B14F-4D97-AF65-F5344CB8AC3E}">
        <p14:creationId xmlns:p14="http://schemas.microsoft.com/office/powerpoint/2010/main" val="2012133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Experiential Knowledge as reproductive decision facilitator</a:t>
            </a:r>
            <a:endParaRPr lang="en-GB" dirty="0"/>
          </a:p>
        </p:txBody>
      </p:sp>
      <p:sp>
        <p:nvSpPr>
          <p:cNvPr id="3" name="Content Placeholder 2"/>
          <p:cNvSpPr>
            <a:spLocks noGrp="1"/>
          </p:cNvSpPr>
          <p:nvPr>
            <p:ph idx="1"/>
          </p:nvPr>
        </p:nvSpPr>
        <p:spPr>
          <a:xfrm>
            <a:off x="400594" y="1853248"/>
            <a:ext cx="11373395" cy="4395152"/>
          </a:xfrm>
        </p:spPr>
        <p:txBody>
          <a:bodyPr/>
          <a:lstStyle/>
          <a:p>
            <a:pPr marL="0" indent="0">
              <a:buNone/>
            </a:pPr>
            <a:r>
              <a:rPr lang="en-GB" dirty="0" smtClean="0"/>
              <a:t>“You see it was a very easy decision for me, I knew I wouldn’t want to have any testing for SMA from the start really, even before I knew I wanted children. My midwife suggested it to me, I think at the booking in appointment and it was brought up again a bit later on, but I think in the end they gave up, because I said to them, ‘look, I know SMA. I’ve grown up with SMA and to be honest with you there are far worse things to have in life than  SMA’. You know, when I look at Anna, there’s no one who would say ‘we don’t want another Anna’ because, for me that’s what I would be saying if I did the testing.  I would be saying it mattered to me, when it doesn’t. At least if we did have an SMA baby, it would be born into the best family to deal with it, in a way, because we’re all very experienced with SMA. So yeah…my background made it such an easy decision really”</a:t>
            </a:r>
          </a:p>
          <a:p>
            <a:pPr marL="0" indent="0" algn="r">
              <a:buNone/>
            </a:pPr>
            <a:endParaRPr lang="en-GB" dirty="0" smtClean="0"/>
          </a:p>
          <a:p>
            <a:pPr marL="0" indent="0" algn="r">
              <a:buNone/>
            </a:pPr>
            <a:r>
              <a:rPr lang="en-GB" dirty="0" smtClean="0"/>
              <a:t>(</a:t>
            </a:r>
            <a:r>
              <a:rPr lang="en-GB" dirty="0" smtClean="0"/>
              <a:t>Helen</a:t>
            </a:r>
            <a:r>
              <a:rPr lang="en-GB" dirty="0" smtClean="0"/>
              <a:t>, age 38, </a:t>
            </a:r>
            <a:r>
              <a:rPr lang="en-GB" dirty="0" smtClean="0"/>
              <a:t>sister to Anna who has type II SMA)</a:t>
            </a:r>
            <a:endParaRPr lang="en-GB" dirty="0"/>
          </a:p>
        </p:txBody>
      </p:sp>
    </p:spTree>
    <p:extLst>
      <p:ext uri="{BB962C8B-B14F-4D97-AF65-F5344CB8AC3E}">
        <p14:creationId xmlns:p14="http://schemas.microsoft.com/office/powerpoint/2010/main" val="32343595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590</TotalTime>
  <Words>1884</Words>
  <Application>Microsoft Office PowerPoint</Application>
  <PresentationFormat>Widescreen</PresentationFormat>
  <Paragraphs>114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 3</vt:lpstr>
      <vt:lpstr>Ion</vt:lpstr>
      <vt:lpstr>The role of experiential knowledge in prenatal testing decisions: the experiences of families living with Spinal Muscular Atrophy </vt:lpstr>
      <vt:lpstr>Aims of Talk</vt:lpstr>
      <vt:lpstr>Experiential Knowledge, Disability and Reproduction</vt:lpstr>
      <vt:lpstr>Doctoral Research (2006-2010)</vt:lpstr>
      <vt:lpstr>What is Spinal Muscular Atrophy?</vt:lpstr>
      <vt:lpstr>Inheritance of SMA</vt:lpstr>
      <vt:lpstr>Types of Spinal Muscular Atrophy</vt:lpstr>
      <vt:lpstr>Key findings</vt:lpstr>
      <vt:lpstr>Experiential Knowledge as reproductive decision facilitator</vt:lpstr>
      <vt:lpstr>Experiential Knowledge as reproductive decision facilitator</vt:lpstr>
      <vt:lpstr>Experiential Knowledge as Trapping: disability as acceptable vs ideals of parenthood  </vt:lpstr>
      <vt:lpstr>Experiential Knowledge as limited and unstable</vt:lpstr>
      <vt:lpstr>Conclusions/future directions</vt:lpstr>
      <vt:lpstr>Conclusions/future directions</vt:lpstr>
      <vt:lpstr>Any Questions?</vt:lpstr>
      <vt:lpstr>Publications </vt:lpstr>
      <vt:lpstr>Publications</vt:lpstr>
    </vt:vector>
  </TitlesOfParts>
  <Company>University of Warwick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Rebecca</dc:creator>
  <cp:lastModifiedBy>Boardman, Felicity</cp:lastModifiedBy>
  <cp:revision>49</cp:revision>
  <dcterms:created xsi:type="dcterms:W3CDTF">2015-11-27T14:59:10Z</dcterms:created>
  <dcterms:modified xsi:type="dcterms:W3CDTF">2017-06-07T12:55:12Z</dcterms:modified>
</cp:coreProperties>
</file>