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0" d="100"/>
          <a:sy n="70" d="100"/>
        </p:scale>
        <p:origin x="-193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smtClean="0"/>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5C9C92E7-0B7D-4385-A99B-8B88CB3F1125}" type="datetimeFigureOut">
              <a:rPr lang="fr-FR" smtClean="0"/>
              <a:t>06/06/2017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0391A4-BF03-4E0D-928B-7291FD95F61E}" type="slidenum">
              <a:rPr lang="fr-FR" smtClean="0"/>
              <a:t>‹N°›</a:t>
            </a:fld>
            <a:endParaRPr lang="fr-F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C9C92E7-0B7D-4385-A99B-8B88CB3F1125}" type="datetimeFigureOut">
              <a:rPr lang="fr-FR" smtClean="0"/>
              <a:t>06/06/2017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0391A4-BF03-4E0D-928B-7291FD95F61E}"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C9C92E7-0B7D-4385-A99B-8B88CB3F1125}" type="datetimeFigureOut">
              <a:rPr lang="fr-FR" smtClean="0"/>
              <a:t>06/06/2017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0391A4-BF03-4E0D-928B-7291FD95F61E}"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C9C92E7-0B7D-4385-A99B-8B88CB3F1125}" type="datetimeFigureOut">
              <a:rPr lang="fr-FR" smtClean="0"/>
              <a:t>06/06/2017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0391A4-BF03-4E0D-928B-7291FD95F61E}"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C9C92E7-0B7D-4385-A99B-8B88CB3F1125}" type="datetimeFigureOut">
              <a:rPr lang="fr-FR" smtClean="0"/>
              <a:t>06/06/2017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0391A4-BF03-4E0D-928B-7291FD95F61E}" type="slidenum">
              <a:rPr lang="fr-FR" smtClean="0"/>
              <a:t>‹N°›</a:t>
            </a:fld>
            <a:endParaRPr lang="fr-F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5C9C92E7-0B7D-4385-A99B-8B88CB3F1125}" type="datetimeFigureOut">
              <a:rPr lang="fr-FR" smtClean="0"/>
              <a:t>06/06/2017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30391A4-BF03-4E0D-928B-7291FD95F61E}"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C9C92E7-0B7D-4385-A99B-8B88CB3F1125}" type="datetimeFigureOut">
              <a:rPr lang="fr-FR" smtClean="0"/>
              <a:t>06/06/2017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30391A4-BF03-4E0D-928B-7291FD95F61E}" type="slidenum">
              <a:rPr lang="fr-FR" smtClean="0"/>
              <a:t>‹N°›</a:t>
            </a:fld>
            <a:endParaRPr lang="fr-F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5C9C92E7-0B7D-4385-A99B-8B88CB3F1125}" type="datetimeFigureOut">
              <a:rPr lang="fr-FR" smtClean="0"/>
              <a:t>06/06/2017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30391A4-BF03-4E0D-928B-7291FD95F61E}"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9C92E7-0B7D-4385-A99B-8B88CB3F1125}" type="datetimeFigureOut">
              <a:rPr lang="fr-FR" smtClean="0"/>
              <a:t>06/06/2017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30391A4-BF03-4E0D-928B-7291FD95F61E}"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C9C92E7-0B7D-4385-A99B-8B88CB3F1125}" type="datetimeFigureOut">
              <a:rPr lang="fr-FR" smtClean="0"/>
              <a:t>06/06/2017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30391A4-BF03-4E0D-928B-7291FD95F61E}" type="slidenum">
              <a:rPr lang="fr-FR" smtClean="0"/>
              <a:t>‹N°›</a:t>
            </a:fld>
            <a:endParaRPr lang="fr-F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C9C92E7-0B7D-4385-A99B-8B88CB3F1125}" type="datetimeFigureOut">
              <a:rPr lang="fr-FR" smtClean="0"/>
              <a:t>06/06/2017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30391A4-BF03-4E0D-928B-7291FD95F61E}"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C9C92E7-0B7D-4385-A99B-8B88CB3F1125}" type="datetimeFigureOut">
              <a:rPr lang="fr-FR" smtClean="0"/>
              <a:t>06/06/2017</a:t>
            </a:fld>
            <a:endParaRPr lang="fr-F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F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30391A4-BF03-4E0D-928B-7291FD95F61E}"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36190" y="1052847"/>
            <a:ext cx="7848600" cy="1927225"/>
          </a:xfrm>
        </p:spPr>
        <p:txBody>
          <a:bodyPr>
            <a:normAutofit/>
          </a:bodyPr>
          <a:lstStyle/>
          <a:p>
            <a:pPr algn="ctr">
              <a:spcBef>
                <a:spcPts val="1200"/>
              </a:spcBef>
            </a:pPr>
            <a:r>
              <a:rPr lang="en-GB" sz="3100" cap="none" dirty="0"/>
              <a:t>Professional attitudes towards the risk of foetal malformation in </a:t>
            </a:r>
            <a:r>
              <a:rPr lang="en-GB" sz="3100" cap="none" dirty="0" smtClean="0"/>
              <a:t>France</a:t>
            </a:r>
            <a:endParaRPr lang="fr-FR" sz="2700" dirty="0"/>
          </a:p>
        </p:txBody>
      </p:sp>
      <p:sp>
        <p:nvSpPr>
          <p:cNvPr id="3" name="Sous-titre 2"/>
          <p:cNvSpPr>
            <a:spLocks noGrp="1"/>
          </p:cNvSpPr>
          <p:nvPr>
            <p:ph type="subTitle" idx="1"/>
          </p:nvPr>
        </p:nvSpPr>
        <p:spPr/>
        <p:txBody>
          <a:bodyPr/>
          <a:lstStyle/>
          <a:p>
            <a:endParaRPr lang="fr-FR" dirty="0" smtClean="0"/>
          </a:p>
          <a:p>
            <a:r>
              <a:rPr lang="fr-FR" dirty="0" smtClean="0"/>
              <a:t>Isabelle </a:t>
            </a:r>
            <a:r>
              <a:rPr lang="fr-FR" dirty="0" smtClean="0"/>
              <a:t>VILLE </a:t>
            </a:r>
          </a:p>
          <a:p>
            <a:r>
              <a:rPr lang="fr-FR" sz="2000" i="1" dirty="0" smtClean="0"/>
              <a:t>Inserm-Cermes3</a:t>
            </a:r>
          </a:p>
          <a:p>
            <a:r>
              <a:rPr lang="fr-FR" sz="2000" i="1" dirty="0" smtClean="0"/>
              <a:t>EHESS - PHS</a:t>
            </a:r>
            <a:endParaRPr lang="fr-FR" sz="2000" i="1" dirty="0"/>
          </a:p>
        </p:txBody>
      </p:sp>
      <p:sp>
        <p:nvSpPr>
          <p:cNvPr id="4" name="ZoneTexte 3"/>
          <p:cNvSpPr txBox="1"/>
          <p:nvPr/>
        </p:nvSpPr>
        <p:spPr>
          <a:xfrm>
            <a:off x="340010" y="5845914"/>
            <a:ext cx="8640960" cy="369332"/>
          </a:xfrm>
          <a:prstGeom prst="rect">
            <a:avLst/>
          </a:prstGeom>
          <a:noFill/>
        </p:spPr>
        <p:txBody>
          <a:bodyPr wrap="square" rtlCol="0">
            <a:spAutoFit/>
          </a:bodyPr>
          <a:lstStyle/>
          <a:p>
            <a:pPr algn="ctr"/>
            <a:r>
              <a:rPr lang="fr-FR" dirty="0" smtClean="0">
                <a:latin typeface="Calibri" panose="020F0502020204030204" pitchFamily="34" charset="0"/>
              </a:rPr>
              <a:t>Colloque « Quand le handicap interroge la naissance » Paris, EHESS, 8-9 juin2017</a:t>
            </a:r>
            <a:endParaRPr lang="fr-FR" dirty="0">
              <a:latin typeface="Calibri" panose="020F0502020204030204" pitchFamily="34" charset="0"/>
            </a:endParaRPr>
          </a:p>
        </p:txBody>
      </p:sp>
      <p:sp>
        <p:nvSpPr>
          <p:cNvPr id="5" name="ZoneTexte 4"/>
          <p:cNvSpPr txBox="1"/>
          <p:nvPr/>
        </p:nvSpPr>
        <p:spPr>
          <a:xfrm>
            <a:off x="2915816" y="2941193"/>
            <a:ext cx="4176464" cy="369332"/>
          </a:xfrm>
          <a:prstGeom prst="rect">
            <a:avLst/>
          </a:prstGeom>
          <a:noFill/>
        </p:spPr>
        <p:txBody>
          <a:bodyPr wrap="square" rtlCol="0">
            <a:spAutoFit/>
          </a:bodyPr>
          <a:lstStyle/>
          <a:p>
            <a:pPr algn="ctr"/>
            <a:r>
              <a:rPr lang="fr-FR" dirty="0">
                <a:solidFill>
                  <a:schemeClr val="tx2"/>
                </a:solidFill>
              </a:rPr>
              <a:t>http://anr-dpn.vjf.cnrs.fr</a:t>
            </a:r>
          </a:p>
        </p:txBody>
      </p:sp>
      <p:pic>
        <p:nvPicPr>
          <p:cNvPr id="1026" name="Picture 2" descr="http://www.pnmure.fr/wp-content/uploads/2013/10/logo-anr-1024x438.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692696"/>
            <a:ext cx="1872208" cy="86409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isabelle\Pictures\Logo EHES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421" y="419894"/>
            <a:ext cx="1419225" cy="14097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logo-cermes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7864" y="692696"/>
            <a:ext cx="2304256"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7855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cap="small" dirty="0" smtClean="0"/>
              <a:t>PND French </a:t>
            </a:r>
            <a:r>
              <a:rPr lang="fr-FR" sz="3600" b="1" cap="small" dirty="0" err="1" smtClean="0"/>
              <a:t>context</a:t>
            </a:r>
            <a:endParaRPr lang="fr-FR" sz="3600" b="1" i="1" cap="small" dirty="0">
              <a:solidFill>
                <a:schemeClr val="accent6">
                  <a:lumMod val="75000"/>
                </a:schemeClr>
              </a:solidFill>
            </a:endParaRPr>
          </a:p>
        </p:txBody>
      </p:sp>
      <p:sp>
        <p:nvSpPr>
          <p:cNvPr id="3" name="Espace réservé du contenu 2"/>
          <p:cNvSpPr>
            <a:spLocks noGrp="1"/>
          </p:cNvSpPr>
          <p:nvPr>
            <p:ph idx="1"/>
          </p:nvPr>
        </p:nvSpPr>
        <p:spPr>
          <a:xfrm>
            <a:off x="611560" y="1772816"/>
            <a:ext cx="8229600" cy="4876800"/>
          </a:xfrm>
        </p:spPr>
        <p:txBody>
          <a:bodyPr>
            <a:normAutofit/>
          </a:bodyPr>
          <a:lstStyle/>
          <a:p>
            <a:pPr>
              <a:spcAft>
                <a:spcPts val="1200"/>
              </a:spcAft>
              <a:buFont typeface="Wingdings" panose="05000000000000000000" pitchFamily="2" charset="2"/>
              <a:buChar char="§"/>
            </a:pPr>
            <a:r>
              <a:rPr lang="fr-FR" sz="2000" dirty="0" smtClean="0"/>
              <a:t> </a:t>
            </a:r>
            <a:r>
              <a:rPr lang="fr-FR" sz="2000" dirty="0" err="1" smtClean="0"/>
              <a:t>Until</a:t>
            </a:r>
            <a:r>
              <a:rPr lang="fr-FR" sz="2000" dirty="0" smtClean="0"/>
              <a:t> the end of 1980s : total </a:t>
            </a:r>
            <a:r>
              <a:rPr lang="fr-FR" sz="2000" dirty="0" err="1" smtClean="0"/>
              <a:t>delegation</a:t>
            </a:r>
            <a:r>
              <a:rPr lang="fr-FR" sz="2000" dirty="0" smtClean="0"/>
              <a:t> to </a:t>
            </a:r>
            <a:r>
              <a:rPr lang="fr-FR" sz="2000" dirty="0" err="1" smtClean="0"/>
              <a:t>bioligists</a:t>
            </a:r>
            <a:r>
              <a:rPr lang="fr-FR" sz="2000" dirty="0" smtClean="0"/>
              <a:t> and </a:t>
            </a:r>
            <a:r>
              <a:rPr lang="fr-FR" sz="2000" dirty="0" err="1" smtClean="0"/>
              <a:t>geneticists</a:t>
            </a:r>
            <a:endParaRPr lang="fr-FR" sz="2000" dirty="0" smtClean="0"/>
          </a:p>
          <a:p>
            <a:pPr>
              <a:spcAft>
                <a:spcPts val="1200"/>
              </a:spcAft>
              <a:buFont typeface="Wingdings" panose="05000000000000000000" pitchFamily="2" charset="2"/>
              <a:buChar char="§"/>
            </a:pPr>
            <a:r>
              <a:rPr lang="fr-FR" sz="2000" dirty="0" smtClean="0"/>
              <a:t>1975 </a:t>
            </a:r>
            <a:r>
              <a:rPr lang="fr-FR" sz="2000" dirty="0" smtClean="0"/>
              <a:t>abortion </a:t>
            </a:r>
            <a:r>
              <a:rPr lang="fr-FR" sz="2000" dirty="0" err="1" smtClean="0"/>
              <a:t>law</a:t>
            </a:r>
            <a:r>
              <a:rPr lang="fr-FR" sz="2000" dirty="0" smtClean="0"/>
              <a:t> : </a:t>
            </a:r>
            <a:r>
              <a:rPr lang="fr-FR" sz="2000" dirty="0" err="1" smtClean="0"/>
              <a:t>medical</a:t>
            </a:r>
            <a:r>
              <a:rPr lang="fr-FR" sz="2000" dirty="0" smtClean="0"/>
              <a:t> abortion </a:t>
            </a:r>
            <a:r>
              <a:rPr lang="fr-FR" sz="2000" dirty="0" err="1" smtClean="0"/>
              <a:t>can</a:t>
            </a:r>
            <a:r>
              <a:rPr lang="fr-FR" sz="2000" dirty="0" smtClean="0"/>
              <a:t> </a:t>
            </a:r>
            <a:r>
              <a:rPr lang="fr-FR" sz="2000" dirty="0" err="1" smtClean="0"/>
              <a:t>be</a:t>
            </a:r>
            <a:r>
              <a:rPr lang="fr-FR" sz="2000" dirty="0" smtClean="0"/>
              <a:t> </a:t>
            </a:r>
            <a:r>
              <a:rPr lang="fr-FR" sz="2000" dirty="0" err="1" smtClean="0"/>
              <a:t>practiced</a:t>
            </a:r>
            <a:r>
              <a:rPr lang="fr-FR" sz="2000" dirty="0" smtClean="0"/>
              <a:t> </a:t>
            </a:r>
            <a:r>
              <a:rPr lang="fr-FR" sz="2000" dirty="0" err="1" smtClean="0"/>
              <a:t>with</a:t>
            </a:r>
            <a:r>
              <a:rPr lang="fr-FR" sz="2000" dirty="0" smtClean="0"/>
              <a:t> no </a:t>
            </a:r>
            <a:r>
              <a:rPr lang="fr-FR" sz="2000" dirty="0" err="1" smtClean="0"/>
              <a:t>term</a:t>
            </a:r>
            <a:r>
              <a:rPr lang="fr-FR" sz="2000" dirty="0" smtClean="0"/>
              <a:t> </a:t>
            </a:r>
            <a:r>
              <a:rPr lang="fr-FR" sz="2000" dirty="0" err="1" smtClean="0"/>
              <a:t>limit</a:t>
            </a:r>
            <a:r>
              <a:rPr lang="fr-FR" sz="2000" dirty="0" smtClean="0"/>
              <a:t> </a:t>
            </a:r>
            <a:r>
              <a:rPr lang="fr-FR" sz="2000" dirty="0" err="1" smtClean="0"/>
              <a:t>where</a:t>
            </a:r>
            <a:r>
              <a:rPr lang="fr-FR" sz="2000" dirty="0" smtClean="0"/>
              <a:t> </a:t>
            </a:r>
            <a:r>
              <a:rPr lang="en-GB" sz="2000" dirty="0"/>
              <a:t>“ </a:t>
            </a:r>
            <a:r>
              <a:rPr lang="fr-FR" sz="2000" i="1" dirty="0" err="1" smtClean="0"/>
              <a:t>exists</a:t>
            </a:r>
            <a:r>
              <a:rPr lang="fr-FR" sz="2000" i="1" dirty="0" smtClean="0"/>
              <a:t> </a:t>
            </a:r>
            <a:r>
              <a:rPr lang="en-GB" sz="2000" i="1" dirty="0" smtClean="0"/>
              <a:t>a </a:t>
            </a:r>
            <a:r>
              <a:rPr lang="en-GB" sz="2000" i="1" dirty="0"/>
              <a:t>high probability that the unborn child has a particularly serious condition which is recognized as incurable at the time of </a:t>
            </a:r>
            <a:r>
              <a:rPr lang="en-GB" sz="2000" i="1" dirty="0" smtClean="0"/>
              <a:t>diagnosis</a:t>
            </a:r>
            <a:r>
              <a:rPr lang="en-GB" sz="2000" dirty="0" smtClean="0"/>
              <a:t>”</a:t>
            </a:r>
          </a:p>
          <a:p>
            <a:pPr>
              <a:spcAft>
                <a:spcPts val="1200"/>
              </a:spcAft>
              <a:buFont typeface="Wingdings" panose="05000000000000000000" pitchFamily="2" charset="2"/>
              <a:buChar char="§"/>
            </a:pPr>
            <a:r>
              <a:rPr lang="en-GB" sz="2000" dirty="0" smtClean="0"/>
              <a:t>From </a:t>
            </a:r>
            <a:r>
              <a:rPr lang="en-GB" sz="2000" dirty="0" smtClean="0"/>
              <a:t>the 1990s, “therapeutic modernity” model (</a:t>
            </a:r>
            <a:r>
              <a:rPr lang="en-GB" sz="2000" dirty="0" err="1" smtClean="0"/>
              <a:t>Dodier</a:t>
            </a:r>
            <a:r>
              <a:rPr lang="en-GB" sz="2000" dirty="0" smtClean="0"/>
              <a:t>, 2003</a:t>
            </a:r>
            <a:r>
              <a:rPr lang="en-GB" sz="2000" dirty="0" smtClean="0"/>
              <a:t>)</a:t>
            </a:r>
          </a:p>
          <a:p>
            <a:pPr>
              <a:spcAft>
                <a:spcPts val="1200"/>
              </a:spcAft>
              <a:buFont typeface="Wingdings" panose="05000000000000000000" pitchFamily="2" charset="2"/>
              <a:buChar char="§"/>
            </a:pPr>
            <a:r>
              <a:rPr lang="en-GB" sz="2000" dirty="0" smtClean="0"/>
              <a:t>Shift </a:t>
            </a:r>
            <a:r>
              <a:rPr lang="en-GB" sz="2000" dirty="0" smtClean="0"/>
              <a:t>from public health prevention of disability to private couple autonomy and rational choice</a:t>
            </a:r>
          </a:p>
          <a:p>
            <a:pPr>
              <a:spcAft>
                <a:spcPts val="1200"/>
              </a:spcAft>
              <a:buFont typeface="Wingdings" panose="05000000000000000000" pitchFamily="2" charset="2"/>
              <a:buChar char="§"/>
            </a:pPr>
            <a:r>
              <a:rPr lang="en-GB" sz="2000" dirty="0" smtClean="0"/>
              <a:t>PND centres and </a:t>
            </a:r>
            <a:r>
              <a:rPr lang="en-GB" sz="2000" dirty="0" err="1" smtClean="0"/>
              <a:t>Agence</a:t>
            </a:r>
            <a:r>
              <a:rPr lang="en-GB" sz="2000" dirty="0" smtClean="0"/>
              <a:t> de la </a:t>
            </a:r>
            <a:r>
              <a:rPr lang="en-GB" sz="2000" dirty="0" err="1"/>
              <a:t>B</a:t>
            </a:r>
            <a:r>
              <a:rPr lang="en-GB" sz="2000" dirty="0" err="1" smtClean="0"/>
              <a:t>iomédecine</a:t>
            </a:r>
            <a:r>
              <a:rPr lang="en-GB" sz="2000" dirty="0" smtClean="0"/>
              <a:t> </a:t>
            </a:r>
            <a:r>
              <a:rPr lang="en-GB" sz="2000" dirty="0" smtClean="0"/>
              <a:t>are created to frame and control practices</a:t>
            </a:r>
            <a:endParaRPr lang="fr-FR" sz="2000" dirty="0"/>
          </a:p>
        </p:txBody>
      </p:sp>
    </p:spTree>
    <p:extLst>
      <p:ext uri="{BB962C8B-B14F-4D97-AF65-F5344CB8AC3E}">
        <p14:creationId xmlns:p14="http://schemas.microsoft.com/office/powerpoint/2010/main" val="2826863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332656"/>
            <a:ext cx="8496944" cy="990600"/>
          </a:xfrm>
        </p:spPr>
        <p:txBody>
          <a:bodyPr>
            <a:normAutofit fontScale="90000"/>
          </a:bodyPr>
          <a:lstStyle/>
          <a:p>
            <a:r>
              <a:rPr lang="en-GB" b="1" cap="small" dirty="0"/>
              <a:t>A</a:t>
            </a:r>
            <a:r>
              <a:rPr lang="en-GB" b="1" cap="small" dirty="0" smtClean="0"/>
              <a:t>n </a:t>
            </a:r>
            <a:r>
              <a:rPr lang="en-GB" b="1" cap="small" dirty="0"/>
              <a:t>apparent homogeneity of </a:t>
            </a:r>
            <a:r>
              <a:rPr lang="en-GB" b="1" cap="small" dirty="0" smtClean="0"/>
              <a:t>practices</a:t>
            </a:r>
            <a:endParaRPr lang="fr-FR" cap="small" dirty="0"/>
          </a:p>
        </p:txBody>
      </p:sp>
      <p:sp>
        <p:nvSpPr>
          <p:cNvPr id="3" name="Espace réservé du contenu 2"/>
          <p:cNvSpPr>
            <a:spLocks noGrp="1"/>
          </p:cNvSpPr>
          <p:nvPr>
            <p:ph idx="1"/>
          </p:nvPr>
        </p:nvSpPr>
        <p:spPr>
          <a:xfrm>
            <a:off x="457200" y="1340768"/>
            <a:ext cx="8229600" cy="5136232"/>
          </a:xfrm>
        </p:spPr>
        <p:txBody>
          <a:bodyPr>
            <a:normAutofit fontScale="92500" lnSpcReduction="10000"/>
          </a:bodyPr>
          <a:lstStyle/>
          <a:p>
            <a:pPr>
              <a:spcAft>
                <a:spcPts val="1200"/>
              </a:spcAft>
              <a:buFont typeface="Wingdings" panose="05000000000000000000" pitchFamily="2" charset="2"/>
              <a:buChar char="§"/>
            </a:pPr>
            <a:r>
              <a:rPr lang="fr-FR" sz="2000" dirty="0" smtClean="0"/>
              <a:t>In France : 800 000 </a:t>
            </a:r>
            <a:r>
              <a:rPr lang="fr-FR" sz="2000" dirty="0" err="1" smtClean="0"/>
              <a:t>births</a:t>
            </a:r>
            <a:r>
              <a:rPr lang="fr-FR" sz="2000" dirty="0" smtClean="0"/>
              <a:t> per </a:t>
            </a:r>
            <a:r>
              <a:rPr lang="fr-FR" sz="2000" dirty="0" err="1" smtClean="0"/>
              <a:t>year</a:t>
            </a:r>
            <a:r>
              <a:rPr lang="fr-FR" sz="2000" dirty="0" smtClean="0"/>
              <a:t>; 1% </a:t>
            </a:r>
            <a:r>
              <a:rPr lang="fr-FR" sz="2000" dirty="0" err="1" smtClean="0"/>
              <a:t>medical</a:t>
            </a:r>
            <a:r>
              <a:rPr lang="fr-FR" sz="2000" dirty="0" smtClean="0"/>
              <a:t> abortions</a:t>
            </a:r>
          </a:p>
          <a:p>
            <a:pPr>
              <a:spcAft>
                <a:spcPts val="1200"/>
              </a:spcAft>
              <a:buFont typeface="Wingdings" panose="05000000000000000000" pitchFamily="2" charset="2"/>
              <a:buChar char="§"/>
            </a:pPr>
            <a:r>
              <a:rPr lang="en-US" sz="2000" dirty="0"/>
              <a:t>the homogeneity argument </a:t>
            </a:r>
            <a:r>
              <a:rPr lang="en-US" sz="2000" dirty="0" smtClean="0"/>
              <a:t>is based </a:t>
            </a:r>
            <a:r>
              <a:rPr lang="en-US" sz="2000" dirty="0"/>
              <a:t>on the </a:t>
            </a:r>
            <a:r>
              <a:rPr lang="en-US" sz="2000" dirty="0" smtClean="0"/>
              <a:t>refusals </a:t>
            </a:r>
            <a:r>
              <a:rPr lang="en-US" sz="2000" dirty="0"/>
              <a:t>of abortion on the part of </a:t>
            </a:r>
            <a:r>
              <a:rPr lang="en-US" sz="2000" dirty="0" smtClean="0"/>
              <a:t>practitioners</a:t>
            </a:r>
          </a:p>
          <a:p>
            <a:pPr>
              <a:spcAft>
                <a:spcPts val="1200"/>
              </a:spcAft>
              <a:buFont typeface="Wingdings" panose="05000000000000000000" pitchFamily="2" charset="2"/>
              <a:buChar char="§"/>
            </a:pPr>
            <a:r>
              <a:rPr lang="en-US" sz="2000" dirty="0" smtClean="0"/>
              <a:t>No available common denominator in order to compare PND </a:t>
            </a:r>
            <a:r>
              <a:rPr lang="en-US" sz="2000" dirty="0" err="1" smtClean="0"/>
              <a:t>centres’</a:t>
            </a:r>
            <a:r>
              <a:rPr lang="en-US" sz="2000" dirty="0" smtClean="0"/>
              <a:t> activity</a:t>
            </a:r>
          </a:p>
          <a:p>
            <a:pPr>
              <a:spcAft>
                <a:spcPts val="1200"/>
              </a:spcAft>
              <a:buFont typeface="Wingdings" panose="05000000000000000000" pitchFamily="2" charset="2"/>
              <a:buChar char="§"/>
            </a:pPr>
            <a:r>
              <a:rPr lang="en-US" sz="2000" dirty="0" smtClean="0"/>
              <a:t>Chromosomal anomalies : “hard core” of PND : stable, homogeneously distributed, identifiable, leading to abortion</a:t>
            </a:r>
          </a:p>
          <a:p>
            <a:pPr>
              <a:spcAft>
                <a:spcPts val="1200"/>
              </a:spcAft>
              <a:buFont typeface="Wingdings" panose="05000000000000000000" pitchFamily="2" charset="2"/>
              <a:buChar char="§"/>
            </a:pPr>
            <a:r>
              <a:rPr lang="en-US" sz="2000" dirty="0" smtClean="0"/>
              <a:t>Malformations : unclear category (suspicious image, difficult to interpret, uncertain functional consequences)</a:t>
            </a:r>
          </a:p>
          <a:p>
            <a:pPr>
              <a:spcAft>
                <a:spcPts val="1200"/>
              </a:spcAft>
              <a:buFont typeface="Wingdings" panose="05000000000000000000" pitchFamily="2" charset="2"/>
              <a:buChar char="§"/>
            </a:pPr>
            <a:r>
              <a:rPr lang="en-US" sz="2000" dirty="0" smtClean="0"/>
              <a:t>Differences among </a:t>
            </a:r>
            <a:r>
              <a:rPr lang="en-US" sz="2000" dirty="0" err="1" smtClean="0"/>
              <a:t>centres</a:t>
            </a:r>
            <a:r>
              <a:rPr lang="en-US" sz="2000" dirty="0"/>
              <a:t> are more likely to relate to these uncertain </a:t>
            </a:r>
            <a:r>
              <a:rPr lang="en-US" sz="2000" dirty="0" smtClean="0"/>
              <a:t>situations</a:t>
            </a:r>
          </a:p>
          <a:p>
            <a:pPr>
              <a:spcAft>
                <a:spcPts val="1200"/>
              </a:spcAft>
              <a:buFont typeface="Wingdings" panose="05000000000000000000" pitchFamily="2" charset="2"/>
              <a:buChar char="§"/>
            </a:pPr>
            <a:r>
              <a:rPr lang="en-US" sz="2000" dirty="0" smtClean="0"/>
              <a:t>Number of chromosomal anomalies annually diagnosed in each center can be used as a reliable common denominator for comparison</a:t>
            </a:r>
          </a:p>
          <a:p>
            <a:pPr>
              <a:spcAft>
                <a:spcPts val="1200"/>
              </a:spcAft>
              <a:buFont typeface="Wingdings" panose="05000000000000000000" pitchFamily="2" charset="2"/>
              <a:buChar char="§"/>
            </a:pPr>
            <a:endParaRPr lang="fr-FR" sz="2000" dirty="0"/>
          </a:p>
        </p:txBody>
      </p:sp>
    </p:spTree>
    <p:extLst>
      <p:ext uri="{BB962C8B-B14F-4D97-AF65-F5344CB8AC3E}">
        <p14:creationId xmlns:p14="http://schemas.microsoft.com/office/powerpoint/2010/main" val="3632939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3" y="692696"/>
            <a:ext cx="8964487" cy="576064"/>
          </a:xfrm>
        </p:spPr>
        <p:txBody>
          <a:bodyPr>
            <a:normAutofit fontScale="90000"/>
          </a:bodyPr>
          <a:lstStyle/>
          <a:p>
            <a:pPr algn="ctr"/>
            <a:r>
              <a:rPr lang="en-GB" sz="3100" b="1" cap="small" dirty="0" smtClean="0"/>
              <a:t>Abortion authorizations </a:t>
            </a:r>
            <a:r>
              <a:rPr lang="en-GB" sz="3100" b="1" cap="small" dirty="0"/>
              <a:t>signed in </a:t>
            </a:r>
            <a:r>
              <a:rPr lang="en-GB" sz="3100" b="1" cap="small" dirty="0" smtClean="0"/>
              <a:t>2009 in DPN centres</a:t>
            </a:r>
            <a:r>
              <a:rPr lang="fr-FR" dirty="0"/>
              <a:t/>
            </a:r>
            <a:br>
              <a:rPr lang="fr-FR" dirty="0"/>
            </a:br>
            <a:endParaRPr lang="fr-FR"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1952323969"/>
              </p:ext>
            </p:extLst>
          </p:nvPr>
        </p:nvGraphicFramePr>
        <p:xfrm>
          <a:off x="231526" y="1340768"/>
          <a:ext cx="8744307" cy="4639846"/>
        </p:xfrm>
        <a:graphic>
          <a:graphicData uri="http://schemas.openxmlformats.org/drawingml/2006/table">
            <a:tbl>
              <a:tblPr firstRow="1" firstCol="1" bandRow="1">
                <a:tableStyleId>{5C22544A-7EE6-4342-B048-85BDC9FD1C3A}</a:tableStyleId>
              </a:tblPr>
              <a:tblGrid>
                <a:gridCol w="1048777"/>
                <a:gridCol w="328045"/>
                <a:gridCol w="328045"/>
                <a:gridCol w="328045"/>
                <a:gridCol w="328045"/>
                <a:gridCol w="328045"/>
                <a:gridCol w="328045"/>
                <a:gridCol w="328045"/>
                <a:gridCol w="328649"/>
                <a:gridCol w="328649"/>
                <a:gridCol w="328649"/>
                <a:gridCol w="328649"/>
                <a:gridCol w="328649"/>
                <a:gridCol w="328649"/>
                <a:gridCol w="328649"/>
                <a:gridCol w="328649"/>
                <a:gridCol w="328649"/>
                <a:gridCol w="328649"/>
                <a:gridCol w="328649"/>
                <a:gridCol w="328649"/>
                <a:gridCol w="339994"/>
                <a:gridCol w="328649"/>
                <a:gridCol w="328649"/>
                <a:gridCol w="458135"/>
              </a:tblGrid>
              <a:tr h="1704840">
                <a:tc>
                  <a:txBody>
                    <a:bodyPr/>
                    <a:lstStyle/>
                    <a:p>
                      <a:pPr>
                        <a:lnSpc>
                          <a:spcPct val="115000"/>
                        </a:lnSpc>
                        <a:spcAft>
                          <a:spcPts val="0"/>
                        </a:spcAft>
                      </a:pPr>
                      <a:r>
                        <a:rPr lang="en-GB" sz="1000" dirty="0" err="1" smtClean="0">
                          <a:effectLst/>
                        </a:rPr>
                        <a:t>CPDPNh</a:t>
                      </a:r>
                      <a:endParaRPr lang="fr-FR" sz="1000" dirty="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700">
                          <a:effectLst/>
                        </a:rPr>
                        <a:t>N</a:t>
                      </a:r>
                      <a:endParaRPr lang="fr-FR" sz="1000">
                        <a:effectLst/>
                      </a:endParaRPr>
                    </a:p>
                    <a:p>
                      <a:pPr>
                        <a:lnSpc>
                          <a:spcPct val="115000"/>
                        </a:lnSpc>
                        <a:spcAft>
                          <a:spcPts val="0"/>
                        </a:spcAft>
                      </a:pPr>
                      <a:r>
                        <a:rPr lang="en-GB" sz="700">
                          <a:effectLst/>
                        </a:rPr>
                        <a:t>I</a:t>
                      </a:r>
                      <a:endParaRPr lang="fr-FR" sz="1000">
                        <a:effectLst/>
                      </a:endParaRPr>
                    </a:p>
                    <a:p>
                      <a:pPr>
                        <a:lnSpc>
                          <a:spcPct val="115000"/>
                        </a:lnSpc>
                        <a:spcAft>
                          <a:spcPts val="0"/>
                        </a:spcAft>
                      </a:pPr>
                      <a:r>
                        <a:rPr lang="en-GB" sz="700">
                          <a:effectLst/>
                        </a:rPr>
                        <a:t>C</a:t>
                      </a:r>
                      <a:endParaRPr lang="fr-FR" sz="1000">
                        <a:effectLst/>
                      </a:endParaRPr>
                    </a:p>
                    <a:p>
                      <a:pPr>
                        <a:lnSpc>
                          <a:spcPct val="115000"/>
                        </a:lnSpc>
                        <a:spcAft>
                          <a:spcPts val="0"/>
                        </a:spcAft>
                      </a:pPr>
                      <a:r>
                        <a:rPr lang="en-GB" sz="700">
                          <a:effectLst/>
                        </a:rPr>
                        <a:t>E</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700">
                          <a:effectLst/>
                        </a:rPr>
                        <a:t>M</a:t>
                      </a:r>
                      <a:endParaRPr lang="fr-FR" sz="1000">
                        <a:effectLst/>
                      </a:endParaRPr>
                    </a:p>
                    <a:p>
                      <a:pPr>
                        <a:lnSpc>
                          <a:spcPct val="115000"/>
                        </a:lnSpc>
                        <a:spcAft>
                          <a:spcPts val="0"/>
                        </a:spcAft>
                      </a:pPr>
                      <a:r>
                        <a:rPr lang="en-GB" sz="700">
                          <a:effectLst/>
                        </a:rPr>
                        <a:t>A</a:t>
                      </a:r>
                      <a:endParaRPr lang="fr-FR" sz="1000">
                        <a:effectLst/>
                      </a:endParaRPr>
                    </a:p>
                    <a:p>
                      <a:pPr>
                        <a:lnSpc>
                          <a:spcPct val="115000"/>
                        </a:lnSpc>
                        <a:spcAft>
                          <a:spcPts val="0"/>
                        </a:spcAft>
                      </a:pPr>
                      <a:r>
                        <a:rPr lang="en-GB" sz="700">
                          <a:effectLst/>
                        </a:rPr>
                        <a:t>R</a:t>
                      </a:r>
                      <a:endParaRPr lang="fr-FR" sz="1000">
                        <a:effectLst/>
                      </a:endParaRPr>
                    </a:p>
                    <a:p>
                      <a:pPr>
                        <a:lnSpc>
                          <a:spcPct val="115000"/>
                        </a:lnSpc>
                        <a:spcAft>
                          <a:spcPts val="0"/>
                        </a:spcAft>
                      </a:pPr>
                      <a:r>
                        <a:rPr lang="en-GB" sz="700">
                          <a:effectLst/>
                        </a:rPr>
                        <a:t>S</a:t>
                      </a:r>
                      <a:endParaRPr lang="fr-FR" sz="1000">
                        <a:effectLst/>
                      </a:endParaRPr>
                    </a:p>
                    <a:p>
                      <a:pPr>
                        <a:lnSpc>
                          <a:spcPct val="115000"/>
                        </a:lnSpc>
                        <a:spcAft>
                          <a:spcPts val="0"/>
                        </a:spcAft>
                      </a:pPr>
                      <a:r>
                        <a:rPr lang="en-GB" sz="700">
                          <a:effectLst/>
                        </a:rPr>
                        <a:t>E</a:t>
                      </a:r>
                      <a:endParaRPr lang="fr-FR" sz="1000">
                        <a:effectLst/>
                      </a:endParaRPr>
                    </a:p>
                    <a:p>
                      <a:pPr>
                        <a:lnSpc>
                          <a:spcPct val="115000"/>
                        </a:lnSpc>
                        <a:spcAft>
                          <a:spcPts val="0"/>
                        </a:spcAft>
                      </a:pPr>
                      <a:r>
                        <a:rPr lang="en-GB" sz="700">
                          <a:effectLst/>
                        </a:rPr>
                        <a:t>I</a:t>
                      </a:r>
                      <a:endParaRPr lang="fr-FR" sz="1000">
                        <a:effectLst/>
                      </a:endParaRPr>
                    </a:p>
                    <a:p>
                      <a:pPr>
                        <a:lnSpc>
                          <a:spcPct val="115000"/>
                        </a:lnSpc>
                        <a:spcAft>
                          <a:spcPts val="0"/>
                        </a:spcAft>
                      </a:pPr>
                      <a:r>
                        <a:rPr lang="en-GB" sz="700">
                          <a:effectLst/>
                        </a:rPr>
                        <a:t>L</a:t>
                      </a:r>
                      <a:endParaRPr lang="fr-FR" sz="1000">
                        <a:effectLst/>
                      </a:endParaRPr>
                    </a:p>
                    <a:p>
                      <a:pPr>
                        <a:lnSpc>
                          <a:spcPct val="115000"/>
                        </a:lnSpc>
                        <a:spcAft>
                          <a:spcPts val="0"/>
                        </a:spcAft>
                      </a:pPr>
                      <a:r>
                        <a:rPr lang="en-GB" sz="700">
                          <a:effectLst/>
                        </a:rPr>
                        <a:t>L</a:t>
                      </a:r>
                      <a:endParaRPr lang="fr-FR" sz="1000">
                        <a:effectLst/>
                      </a:endParaRPr>
                    </a:p>
                    <a:p>
                      <a:pPr>
                        <a:lnSpc>
                          <a:spcPct val="115000"/>
                        </a:lnSpc>
                        <a:spcAft>
                          <a:spcPts val="0"/>
                        </a:spcAft>
                      </a:pPr>
                      <a:r>
                        <a:rPr lang="en-GB" sz="700">
                          <a:effectLst/>
                        </a:rPr>
                        <a:t>E</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700">
                          <a:effectLst/>
                        </a:rPr>
                        <a:t>C</a:t>
                      </a:r>
                      <a:endParaRPr lang="fr-FR" sz="1000">
                        <a:effectLst/>
                      </a:endParaRPr>
                    </a:p>
                    <a:p>
                      <a:pPr>
                        <a:lnSpc>
                          <a:spcPct val="115000"/>
                        </a:lnSpc>
                        <a:spcAft>
                          <a:spcPts val="0"/>
                        </a:spcAft>
                      </a:pPr>
                      <a:r>
                        <a:rPr lang="en-GB" sz="700">
                          <a:effectLst/>
                        </a:rPr>
                        <a:t>A</a:t>
                      </a:r>
                      <a:endParaRPr lang="fr-FR" sz="1000">
                        <a:effectLst/>
                      </a:endParaRPr>
                    </a:p>
                    <a:p>
                      <a:pPr>
                        <a:lnSpc>
                          <a:spcPct val="115000"/>
                        </a:lnSpc>
                        <a:spcAft>
                          <a:spcPts val="0"/>
                        </a:spcAft>
                      </a:pPr>
                      <a:r>
                        <a:rPr lang="en-GB" sz="700">
                          <a:effectLst/>
                        </a:rPr>
                        <a:t>E</a:t>
                      </a:r>
                      <a:endParaRPr lang="fr-FR" sz="1000">
                        <a:effectLst/>
                      </a:endParaRPr>
                    </a:p>
                    <a:p>
                      <a:pPr>
                        <a:lnSpc>
                          <a:spcPct val="115000"/>
                        </a:lnSpc>
                        <a:spcAft>
                          <a:spcPts val="0"/>
                        </a:spcAft>
                      </a:pPr>
                      <a:r>
                        <a:rPr lang="en-GB" sz="700">
                          <a:effectLst/>
                        </a:rPr>
                        <a:t>N</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700">
                          <a:effectLst/>
                        </a:rPr>
                        <a:t>D</a:t>
                      </a:r>
                      <a:endParaRPr lang="fr-FR" sz="1000">
                        <a:effectLst/>
                      </a:endParaRPr>
                    </a:p>
                    <a:p>
                      <a:pPr>
                        <a:lnSpc>
                          <a:spcPct val="115000"/>
                        </a:lnSpc>
                        <a:spcAft>
                          <a:spcPts val="0"/>
                        </a:spcAft>
                      </a:pPr>
                      <a:r>
                        <a:rPr lang="en-GB" sz="700">
                          <a:effectLst/>
                        </a:rPr>
                        <a:t>I</a:t>
                      </a:r>
                      <a:endParaRPr lang="fr-FR" sz="1000">
                        <a:effectLst/>
                      </a:endParaRPr>
                    </a:p>
                    <a:p>
                      <a:pPr>
                        <a:lnSpc>
                          <a:spcPct val="115000"/>
                        </a:lnSpc>
                        <a:spcAft>
                          <a:spcPts val="0"/>
                        </a:spcAft>
                      </a:pPr>
                      <a:r>
                        <a:rPr lang="en-GB" sz="700">
                          <a:effectLst/>
                        </a:rPr>
                        <a:t>J</a:t>
                      </a:r>
                      <a:endParaRPr lang="fr-FR" sz="1000">
                        <a:effectLst/>
                      </a:endParaRPr>
                    </a:p>
                    <a:p>
                      <a:pPr>
                        <a:lnSpc>
                          <a:spcPct val="115000"/>
                        </a:lnSpc>
                        <a:spcAft>
                          <a:spcPts val="0"/>
                        </a:spcAft>
                      </a:pPr>
                      <a:r>
                        <a:rPr lang="en-GB" sz="700">
                          <a:effectLst/>
                        </a:rPr>
                        <a:t>O</a:t>
                      </a:r>
                      <a:endParaRPr lang="fr-FR" sz="1000">
                        <a:effectLst/>
                      </a:endParaRPr>
                    </a:p>
                    <a:p>
                      <a:pPr>
                        <a:lnSpc>
                          <a:spcPct val="115000"/>
                        </a:lnSpc>
                        <a:spcAft>
                          <a:spcPts val="0"/>
                        </a:spcAft>
                      </a:pPr>
                      <a:r>
                        <a:rPr lang="en-GB" sz="700">
                          <a:effectLst/>
                        </a:rPr>
                        <a:t>N</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700">
                          <a:effectLst/>
                        </a:rPr>
                        <a:t>B</a:t>
                      </a:r>
                      <a:endParaRPr lang="fr-FR" sz="1000">
                        <a:effectLst/>
                      </a:endParaRPr>
                    </a:p>
                    <a:p>
                      <a:pPr>
                        <a:lnSpc>
                          <a:spcPct val="115000"/>
                        </a:lnSpc>
                        <a:spcAft>
                          <a:spcPts val="0"/>
                        </a:spcAft>
                      </a:pPr>
                      <a:r>
                        <a:rPr lang="en-GB" sz="700">
                          <a:effectLst/>
                        </a:rPr>
                        <a:t>R</a:t>
                      </a:r>
                      <a:endParaRPr lang="fr-FR" sz="1000">
                        <a:effectLst/>
                      </a:endParaRPr>
                    </a:p>
                    <a:p>
                      <a:pPr>
                        <a:lnSpc>
                          <a:spcPct val="115000"/>
                        </a:lnSpc>
                        <a:spcAft>
                          <a:spcPts val="0"/>
                        </a:spcAft>
                      </a:pPr>
                      <a:r>
                        <a:rPr lang="en-GB" sz="700">
                          <a:effectLst/>
                        </a:rPr>
                        <a:t>E</a:t>
                      </a:r>
                      <a:endParaRPr lang="fr-FR" sz="1000">
                        <a:effectLst/>
                      </a:endParaRPr>
                    </a:p>
                    <a:p>
                      <a:pPr>
                        <a:lnSpc>
                          <a:spcPct val="115000"/>
                        </a:lnSpc>
                        <a:spcAft>
                          <a:spcPts val="0"/>
                        </a:spcAft>
                      </a:pPr>
                      <a:r>
                        <a:rPr lang="en-GB" sz="700">
                          <a:effectLst/>
                        </a:rPr>
                        <a:t>S</a:t>
                      </a:r>
                      <a:endParaRPr lang="fr-FR" sz="1000">
                        <a:effectLst/>
                      </a:endParaRPr>
                    </a:p>
                    <a:p>
                      <a:pPr>
                        <a:lnSpc>
                          <a:spcPct val="115000"/>
                        </a:lnSpc>
                        <a:spcAft>
                          <a:spcPts val="0"/>
                        </a:spcAft>
                      </a:pPr>
                      <a:r>
                        <a:rPr lang="en-GB" sz="700">
                          <a:effectLst/>
                        </a:rPr>
                        <a:t>T</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700">
                          <a:effectLst/>
                        </a:rPr>
                        <a:t>T</a:t>
                      </a:r>
                      <a:endParaRPr lang="fr-FR" sz="1000">
                        <a:effectLst/>
                      </a:endParaRPr>
                    </a:p>
                    <a:p>
                      <a:pPr>
                        <a:lnSpc>
                          <a:spcPct val="115000"/>
                        </a:lnSpc>
                        <a:spcAft>
                          <a:spcPts val="0"/>
                        </a:spcAft>
                      </a:pPr>
                      <a:r>
                        <a:rPr lang="en-GB" sz="700">
                          <a:effectLst/>
                        </a:rPr>
                        <a:t>O</a:t>
                      </a:r>
                      <a:endParaRPr lang="fr-FR" sz="1000">
                        <a:effectLst/>
                      </a:endParaRPr>
                    </a:p>
                    <a:p>
                      <a:pPr>
                        <a:lnSpc>
                          <a:spcPct val="115000"/>
                        </a:lnSpc>
                        <a:spcAft>
                          <a:spcPts val="0"/>
                        </a:spcAft>
                      </a:pPr>
                      <a:r>
                        <a:rPr lang="en-GB" sz="700">
                          <a:effectLst/>
                        </a:rPr>
                        <a:t>U</a:t>
                      </a:r>
                      <a:endParaRPr lang="fr-FR" sz="1000">
                        <a:effectLst/>
                      </a:endParaRPr>
                    </a:p>
                    <a:p>
                      <a:pPr>
                        <a:lnSpc>
                          <a:spcPct val="115000"/>
                        </a:lnSpc>
                        <a:spcAft>
                          <a:spcPts val="0"/>
                        </a:spcAft>
                      </a:pPr>
                      <a:r>
                        <a:rPr lang="en-GB" sz="700">
                          <a:effectLst/>
                        </a:rPr>
                        <a:t>L</a:t>
                      </a:r>
                      <a:endParaRPr lang="fr-FR" sz="1000">
                        <a:effectLst/>
                      </a:endParaRPr>
                    </a:p>
                    <a:p>
                      <a:pPr>
                        <a:lnSpc>
                          <a:spcPct val="115000"/>
                        </a:lnSpc>
                        <a:spcAft>
                          <a:spcPts val="0"/>
                        </a:spcAft>
                      </a:pPr>
                      <a:r>
                        <a:rPr lang="en-GB" sz="700">
                          <a:effectLst/>
                        </a:rPr>
                        <a:t>O</a:t>
                      </a:r>
                      <a:endParaRPr lang="fr-FR" sz="1000">
                        <a:effectLst/>
                      </a:endParaRPr>
                    </a:p>
                    <a:p>
                      <a:pPr>
                        <a:lnSpc>
                          <a:spcPct val="115000"/>
                        </a:lnSpc>
                        <a:spcAft>
                          <a:spcPts val="0"/>
                        </a:spcAft>
                      </a:pPr>
                      <a:r>
                        <a:rPr lang="en-GB" sz="700">
                          <a:effectLst/>
                        </a:rPr>
                        <a:t>U</a:t>
                      </a:r>
                      <a:endParaRPr lang="fr-FR" sz="1000">
                        <a:effectLst/>
                      </a:endParaRPr>
                    </a:p>
                    <a:p>
                      <a:pPr>
                        <a:lnSpc>
                          <a:spcPct val="115000"/>
                        </a:lnSpc>
                        <a:spcAft>
                          <a:spcPts val="0"/>
                        </a:spcAft>
                      </a:pPr>
                      <a:r>
                        <a:rPr lang="en-GB" sz="700">
                          <a:effectLst/>
                        </a:rPr>
                        <a:t>S</a:t>
                      </a:r>
                      <a:endParaRPr lang="fr-FR" sz="1000">
                        <a:effectLst/>
                      </a:endParaRPr>
                    </a:p>
                    <a:p>
                      <a:pPr>
                        <a:lnSpc>
                          <a:spcPct val="115000"/>
                        </a:lnSpc>
                        <a:spcAft>
                          <a:spcPts val="0"/>
                        </a:spcAft>
                      </a:pPr>
                      <a:r>
                        <a:rPr lang="en-GB" sz="700">
                          <a:effectLst/>
                        </a:rPr>
                        <a:t>E</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700">
                          <a:effectLst/>
                        </a:rPr>
                        <a:t>B</a:t>
                      </a:r>
                      <a:endParaRPr lang="fr-FR" sz="1000">
                        <a:effectLst/>
                      </a:endParaRPr>
                    </a:p>
                    <a:p>
                      <a:pPr>
                        <a:lnSpc>
                          <a:spcPct val="115000"/>
                        </a:lnSpc>
                        <a:spcAft>
                          <a:spcPts val="0"/>
                        </a:spcAft>
                      </a:pPr>
                      <a:r>
                        <a:rPr lang="en-GB" sz="700">
                          <a:effectLst/>
                        </a:rPr>
                        <a:t>O</a:t>
                      </a:r>
                      <a:endParaRPr lang="fr-FR" sz="1000">
                        <a:effectLst/>
                      </a:endParaRPr>
                    </a:p>
                    <a:p>
                      <a:pPr>
                        <a:lnSpc>
                          <a:spcPct val="115000"/>
                        </a:lnSpc>
                        <a:spcAft>
                          <a:spcPts val="0"/>
                        </a:spcAft>
                      </a:pPr>
                      <a:r>
                        <a:rPr lang="en-GB" sz="700">
                          <a:effectLst/>
                        </a:rPr>
                        <a:t>R</a:t>
                      </a:r>
                      <a:endParaRPr lang="fr-FR" sz="1000">
                        <a:effectLst/>
                      </a:endParaRPr>
                    </a:p>
                    <a:p>
                      <a:pPr>
                        <a:lnSpc>
                          <a:spcPct val="115000"/>
                        </a:lnSpc>
                        <a:spcAft>
                          <a:spcPts val="0"/>
                        </a:spcAft>
                      </a:pPr>
                      <a:r>
                        <a:rPr lang="en-GB" sz="700">
                          <a:effectLst/>
                        </a:rPr>
                        <a:t>D</a:t>
                      </a:r>
                      <a:endParaRPr lang="fr-FR" sz="1000">
                        <a:effectLst/>
                      </a:endParaRPr>
                    </a:p>
                    <a:p>
                      <a:pPr>
                        <a:lnSpc>
                          <a:spcPct val="115000"/>
                        </a:lnSpc>
                        <a:spcAft>
                          <a:spcPts val="0"/>
                        </a:spcAft>
                      </a:pPr>
                      <a:r>
                        <a:rPr lang="en-GB" sz="700">
                          <a:effectLst/>
                        </a:rPr>
                        <a:t>E</a:t>
                      </a:r>
                      <a:endParaRPr lang="fr-FR" sz="1000">
                        <a:effectLst/>
                      </a:endParaRPr>
                    </a:p>
                    <a:p>
                      <a:pPr>
                        <a:lnSpc>
                          <a:spcPct val="115000"/>
                        </a:lnSpc>
                        <a:spcAft>
                          <a:spcPts val="0"/>
                        </a:spcAft>
                      </a:pPr>
                      <a:r>
                        <a:rPr lang="en-GB" sz="700">
                          <a:effectLst/>
                        </a:rPr>
                        <a:t>A</a:t>
                      </a:r>
                      <a:endParaRPr lang="fr-FR" sz="1000">
                        <a:effectLst/>
                      </a:endParaRPr>
                    </a:p>
                    <a:p>
                      <a:pPr>
                        <a:lnSpc>
                          <a:spcPct val="115000"/>
                        </a:lnSpc>
                        <a:spcAft>
                          <a:spcPts val="0"/>
                        </a:spcAft>
                      </a:pPr>
                      <a:r>
                        <a:rPr lang="en-GB" sz="700">
                          <a:effectLst/>
                        </a:rPr>
                        <a:t>U</a:t>
                      </a:r>
                      <a:endParaRPr lang="fr-FR" sz="1000">
                        <a:effectLst/>
                      </a:endParaRPr>
                    </a:p>
                    <a:p>
                      <a:pPr>
                        <a:lnSpc>
                          <a:spcPct val="115000"/>
                        </a:lnSpc>
                        <a:spcAft>
                          <a:spcPts val="0"/>
                        </a:spcAft>
                      </a:pPr>
                      <a:r>
                        <a:rPr lang="en-GB" sz="700">
                          <a:effectLst/>
                        </a:rPr>
                        <a:t>X</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700">
                          <a:effectLst/>
                        </a:rPr>
                        <a:t>M</a:t>
                      </a:r>
                      <a:endParaRPr lang="fr-FR" sz="1000">
                        <a:effectLst/>
                      </a:endParaRPr>
                    </a:p>
                    <a:p>
                      <a:pPr>
                        <a:lnSpc>
                          <a:spcPct val="115000"/>
                        </a:lnSpc>
                        <a:spcAft>
                          <a:spcPts val="0"/>
                        </a:spcAft>
                      </a:pPr>
                      <a:r>
                        <a:rPr lang="en-GB" sz="700">
                          <a:effectLst/>
                        </a:rPr>
                        <a:t>O</a:t>
                      </a:r>
                      <a:endParaRPr lang="fr-FR" sz="1000">
                        <a:effectLst/>
                      </a:endParaRPr>
                    </a:p>
                    <a:p>
                      <a:pPr>
                        <a:lnSpc>
                          <a:spcPct val="115000"/>
                        </a:lnSpc>
                        <a:spcAft>
                          <a:spcPts val="0"/>
                        </a:spcAft>
                      </a:pPr>
                      <a:r>
                        <a:rPr lang="en-GB" sz="700">
                          <a:effectLst/>
                        </a:rPr>
                        <a:t>N</a:t>
                      </a:r>
                      <a:endParaRPr lang="fr-FR" sz="1000">
                        <a:effectLst/>
                      </a:endParaRPr>
                    </a:p>
                    <a:p>
                      <a:pPr>
                        <a:lnSpc>
                          <a:spcPct val="115000"/>
                        </a:lnSpc>
                        <a:spcAft>
                          <a:spcPts val="0"/>
                        </a:spcAft>
                      </a:pPr>
                      <a:r>
                        <a:rPr lang="en-GB" sz="700">
                          <a:effectLst/>
                        </a:rPr>
                        <a:t>T</a:t>
                      </a:r>
                      <a:endParaRPr lang="fr-FR" sz="1000">
                        <a:effectLst/>
                      </a:endParaRPr>
                    </a:p>
                    <a:p>
                      <a:pPr>
                        <a:lnSpc>
                          <a:spcPct val="115000"/>
                        </a:lnSpc>
                        <a:spcAft>
                          <a:spcPts val="0"/>
                        </a:spcAft>
                      </a:pPr>
                      <a:r>
                        <a:rPr lang="en-GB" sz="700">
                          <a:effectLst/>
                        </a:rPr>
                        <a:t>P</a:t>
                      </a:r>
                      <a:endParaRPr lang="fr-FR" sz="1000">
                        <a:effectLst/>
                      </a:endParaRPr>
                    </a:p>
                    <a:p>
                      <a:pPr>
                        <a:lnSpc>
                          <a:spcPct val="115000"/>
                        </a:lnSpc>
                        <a:spcAft>
                          <a:spcPts val="0"/>
                        </a:spcAft>
                      </a:pPr>
                      <a:r>
                        <a:rPr lang="en-GB" sz="700">
                          <a:effectLst/>
                        </a:rPr>
                        <a:t>E</a:t>
                      </a:r>
                      <a:endParaRPr lang="fr-FR" sz="1000">
                        <a:effectLst/>
                      </a:endParaRPr>
                    </a:p>
                    <a:p>
                      <a:pPr>
                        <a:lnSpc>
                          <a:spcPct val="115000"/>
                        </a:lnSpc>
                        <a:spcAft>
                          <a:spcPts val="0"/>
                        </a:spcAft>
                      </a:pPr>
                      <a:r>
                        <a:rPr lang="en-GB" sz="700">
                          <a:effectLst/>
                        </a:rPr>
                        <a:t>L</a:t>
                      </a:r>
                      <a:endParaRPr lang="fr-FR" sz="1000">
                        <a:effectLst/>
                      </a:endParaRPr>
                    </a:p>
                    <a:p>
                      <a:pPr>
                        <a:lnSpc>
                          <a:spcPct val="115000"/>
                        </a:lnSpc>
                        <a:spcAft>
                          <a:spcPts val="0"/>
                        </a:spcAft>
                      </a:pPr>
                      <a:r>
                        <a:rPr lang="en-GB" sz="700">
                          <a:effectLst/>
                        </a:rPr>
                        <a:t>L</a:t>
                      </a:r>
                      <a:endParaRPr lang="fr-FR" sz="1000">
                        <a:effectLst/>
                      </a:endParaRPr>
                    </a:p>
                    <a:p>
                      <a:pPr>
                        <a:lnSpc>
                          <a:spcPct val="115000"/>
                        </a:lnSpc>
                        <a:spcAft>
                          <a:spcPts val="0"/>
                        </a:spcAft>
                      </a:pPr>
                      <a:r>
                        <a:rPr lang="en-GB" sz="700">
                          <a:effectLst/>
                        </a:rPr>
                        <a:t>I</a:t>
                      </a:r>
                      <a:endParaRPr lang="fr-FR" sz="1000">
                        <a:effectLst/>
                      </a:endParaRPr>
                    </a:p>
                    <a:p>
                      <a:pPr>
                        <a:lnSpc>
                          <a:spcPct val="115000"/>
                        </a:lnSpc>
                        <a:spcAft>
                          <a:spcPts val="0"/>
                        </a:spcAft>
                      </a:pPr>
                      <a:r>
                        <a:rPr lang="en-GB" sz="700">
                          <a:effectLst/>
                        </a:rPr>
                        <a:t>E</a:t>
                      </a:r>
                      <a:endParaRPr lang="fr-FR" sz="1000">
                        <a:effectLst/>
                      </a:endParaRPr>
                    </a:p>
                    <a:p>
                      <a:pPr>
                        <a:lnSpc>
                          <a:spcPct val="115000"/>
                        </a:lnSpc>
                        <a:spcAft>
                          <a:spcPts val="0"/>
                        </a:spcAft>
                      </a:pPr>
                      <a:r>
                        <a:rPr lang="en-GB" sz="700">
                          <a:effectLst/>
                        </a:rPr>
                        <a:t>R</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700">
                          <a:effectLst/>
                        </a:rPr>
                        <a:t>G</a:t>
                      </a:r>
                      <a:endParaRPr lang="fr-FR" sz="1000">
                        <a:effectLst/>
                      </a:endParaRPr>
                    </a:p>
                    <a:p>
                      <a:pPr>
                        <a:lnSpc>
                          <a:spcPct val="115000"/>
                        </a:lnSpc>
                        <a:spcAft>
                          <a:spcPts val="0"/>
                        </a:spcAft>
                      </a:pPr>
                      <a:r>
                        <a:rPr lang="en-GB" sz="700">
                          <a:effectLst/>
                        </a:rPr>
                        <a:t>R</a:t>
                      </a:r>
                      <a:endParaRPr lang="fr-FR" sz="1000">
                        <a:effectLst/>
                      </a:endParaRPr>
                    </a:p>
                    <a:p>
                      <a:pPr>
                        <a:lnSpc>
                          <a:spcPct val="115000"/>
                        </a:lnSpc>
                        <a:spcAft>
                          <a:spcPts val="0"/>
                        </a:spcAft>
                      </a:pPr>
                      <a:r>
                        <a:rPr lang="en-GB" sz="700">
                          <a:effectLst/>
                        </a:rPr>
                        <a:t>E</a:t>
                      </a:r>
                      <a:endParaRPr lang="fr-FR" sz="1000">
                        <a:effectLst/>
                      </a:endParaRPr>
                    </a:p>
                    <a:p>
                      <a:pPr>
                        <a:lnSpc>
                          <a:spcPct val="115000"/>
                        </a:lnSpc>
                        <a:spcAft>
                          <a:spcPts val="0"/>
                        </a:spcAft>
                      </a:pPr>
                      <a:r>
                        <a:rPr lang="en-GB" sz="700">
                          <a:effectLst/>
                        </a:rPr>
                        <a:t>N</a:t>
                      </a:r>
                      <a:endParaRPr lang="fr-FR" sz="1000">
                        <a:effectLst/>
                      </a:endParaRPr>
                    </a:p>
                    <a:p>
                      <a:pPr>
                        <a:lnSpc>
                          <a:spcPct val="115000"/>
                        </a:lnSpc>
                        <a:spcAft>
                          <a:spcPts val="0"/>
                        </a:spcAft>
                      </a:pPr>
                      <a:r>
                        <a:rPr lang="en-GB" sz="700">
                          <a:effectLst/>
                        </a:rPr>
                        <a:t>O</a:t>
                      </a:r>
                      <a:endParaRPr lang="fr-FR" sz="1000">
                        <a:effectLst/>
                      </a:endParaRPr>
                    </a:p>
                    <a:p>
                      <a:pPr>
                        <a:lnSpc>
                          <a:spcPct val="115000"/>
                        </a:lnSpc>
                        <a:spcAft>
                          <a:spcPts val="0"/>
                        </a:spcAft>
                      </a:pPr>
                      <a:r>
                        <a:rPr lang="en-GB" sz="700">
                          <a:effectLst/>
                        </a:rPr>
                        <a:t>B</a:t>
                      </a:r>
                      <a:endParaRPr lang="fr-FR" sz="1000">
                        <a:effectLst/>
                      </a:endParaRPr>
                    </a:p>
                    <a:p>
                      <a:pPr>
                        <a:lnSpc>
                          <a:spcPct val="115000"/>
                        </a:lnSpc>
                        <a:spcAft>
                          <a:spcPts val="0"/>
                        </a:spcAft>
                      </a:pPr>
                      <a:r>
                        <a:rPr lang="en-GB" sz="700">
                          <a:effectLst/>
                        </a:rPr>
                        <a:t>L</a:t>
                      </a:r>
                      <a:endParaRPr lang="fr-FR" sz="1000">
                        <a:effectLst/>
                      </a:endParaRPr>
                    </a:p>
                    <a:p>
                      <a:pPr>
                        <a:lnSpc>
                          <a:spcPct val="115000"/>
                        </a:lnSpc>
                        <a:spcAft>
                          <a:spcPts val="0"/>
                        </a:spcAft>
                      </a:pPr>
                      <a:r>
                        <a:rPr lang="en-GB" sz="700">
                          <a:effectLst/>
                        </a:rPr>
                        <a:t>E</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700">
                          <a:effectLst/>
                        </a:rPr>
                        <a:t>N</a:t>
                      </a:r>
                      <a:endParaRPr lang="fr-FR" sz="1000">
                        <a:effectLst/>
                      </a:endParaRPr>
                    </a:p>
                    <a:p>
                      <a:pPr>
                        <a:lnSpc>
                          <a:spcPct val="115000"/>
                        </a:lnSpc>
                        <a:spcAft>
                          <a:spcPts val="0"/>
                        </a:spcAft>
                      </a:pPr>
                      <a:r>
                        <a:rPr lang="en-GB" sz="700">
                          <a:effectLst/>
                        </a:rPr>
                        <a:t>A</a:t>
                      </a:r>
                      <a:endParaRPr lang="fr-FR" sz="1000">
                        <a:effectLst/>
                      </a:endParaRPr>
                    </a:p>
                    <a:p>
                      <a:pPr>
                        <a:lnSpc>
                          <a:spcPct val="115000"/>
                        </a:lnSpc>
                        <a:spcAft>
                          <a:spcPts val="0"/>
                        </a:spcAft>
                      </a:pPr>
                      <a:r>
                        <a:rPr lang="en-GB" sz="700">
                          <a:effectLst/>
                        </a:rPr>
                        <a:t>N</a:t>
                      </a:r>
                      <a:endParaRPr lang="fr-FR" sz="1000">
                        <a:effectLst/>
                      </a:endParaRPr>
                    </a:p>
                    <a:p>
                      <a:pPr>
                        <a:lnSpc>
                          <a:spcPct val="115000"/>
                        </a:lnSpc>
                        <a:spcAft>
                          <a:spcPts val="0"/>
                        </a:spcAft>
                      </a:pPr>
                      <a:r>
                        <a:rPr lang="en-GB" sz="700">
                          <a:effectLst/>
                        </a:rPr>
                        <a:t>T</a:t>
                      </a:r>
                      <a:endParaRPr lang="fr-FR" sz="1000">
                        <a:effectLst/>
                      </a:endParaRPr>
                    </a:p>
                    <a:p>
                      <a:pPr>
                        <a:lnSpc>
                          <a:spcPct val="115000"/>
                        </a:lnSpc>
                        <a:spcAft>
                          <a:spcPts val="0"/>
                        </a:spcAft>
                      </a:pPr>
                      <a:r>
                        <a:rPr lang="en-GB" sz="700">
                          <a:effectLst/>
                        </a:rPr>
                        <a:t>E</a:t>
                      </a:r>
                      <a:endParaRPr lang="fr-FR" sz="1000">
                        <a:effectLst/>
                      </a:endParaRPr>
                    </a:p>
                    <a:p>
                      <a:pPr>
                        <a:lnSpc>
                          <a:spcPct val="115000"/>
                        </a:lnSpc>
                        <a:spcAft>
                          <a:spcPts val="0"/>
                        </a:spcAft>
                      </a:pPr>
                      <a:r>
                        <a:rPr lang="en-GB" sz="700">
                          <a:effectLst/>
                        </a:rPr>
                        <a:t>S</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700" dirty="0">
                          <a:effectLst/>
                        </a:rPr>
                        <a:t>R</a:t>
                      </a:r>
                      <a:endParaRPr lang="fr-FR" sz="1000" dirty="0">
                        <a:effectLst/>
                      </a:endParaRPr>
                    </a:p>
                    <a:p>
                      <a:pPr>
                        <a:lnSpc>
                          <a:spcPct val="115000"/>
                        </a:lnSpc>
                        <a:spcAft>
                          <a:spcPts val="0"/>
                        </a:spcAft>
                      </a:pPr>
                      <a:r>
                        <a:rPr lang="en-GB" sz="700" dirty="0">
                          <a:effectLst/>
                        </a:rPr>
                        <a:t>E</a:t>
                      </a:r>
                      <a:endParaRPr lang="fr-FR" sz="1000" dirty="0">
                        <a:effectLst/>
                      </a:endParaRPr>
                    </a:p>
                    <a:p>
                      <a:pPr>
                        <a:lnSpc>
                          <a:spcPct val="115000"/>
                        </a:lnSpc>
                        <a:spcAft>
                          <a:spcPts val="0"/>
                        </a:spcAft>
                      </a:pPr>
                      <a:r>
                        <a:rPr lang="en-GB" sz="700" dirty="0">
                          <a:effectLst/>
                        </a:rPr>
                        <a:t>I</a:t>
                      </a:r>
                      <a:endParaRPr lang="fr-FR" sz="1000" dirty="0">
                        <a:effectLst/>
                      </a:endParaRPr>
                    </a:p>
                    <a:p>
                      <a:pPr>
                        <a:lnSpc>
                          <a:spcPct val="115000"/>
                        </a:lnSpc>
                        <a:spcAft>
                          <a:spcPts val="0"/>
                        </a:spcAft>
                      </a:pPr>
                      <a:r>
                        <a:rPr lang="en-GB" sz="700" dirty="0">
                          <a:effectLst/>
                        </a:rPr>
                        <a:t>M</a:t>
                      </a:r>
                      <a:endParaRPr lang="fr-FR" sz="1000" dirty="0">
                        <a:effectLst/>
                      </a:endParaRPr>
                    </a:p>
                    <a:p>
                      <a:pPr>
                        <a:lnSpc>
                          <a:spcPct val="115000"/>
                        </a:lnSpc>
                        <a:spcAft>
                          <a:spcPts val="0"/>
                        </a:spcAft>
                      </a:pPr>
                      <a:r>
                        <a:rPr lang="en-GB" sz="700" dirty="0">
                          <a:effectLst/>
                        </a:rPr>
                        <a:t>S</a:t>
                      </a:r>
                      <a:endParaRPr lang="fr-FR" sz="1000" dirty="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700">
                          <a:effectLst/>
                        </a:rPr>
                        <a:t>L</a:t>
                      </a:r>
                      <a:endParaRPr lang="fr-FR" sz="1000">
                        <a:effectLst/>
                      </a:endParaRPr>
                    </a:p>
                    <a:p>
                      <a:pPr>
                        <a:lnSpc>
                          <a:spcPct val="115000"/>
                        </a:lnSpc>
                        <a:spcAft>
                          <a:spcPts val="0"/>
                        </a:spcAft>
                      </a:pPr>
                      <a:r>
                        <a:rPr lang="en-GB" sz="700">
                          <a:effectLst/>
                        </a:rPr>
                        <a:t>I</a:t>
                      </a:r>
                      <a:endParaRPr lang="fr-FR" sz="1000">
                        <a:effectLst/>
                      </a:endParaRPr>
                    </a:p>
                    <a:p>
                      <a:pPr>
                        <a:lnSpc>
                          <a:spcPct val="115000"/>
                        </a:lnSpc>
                        <a:spcAft>
                          <a:spcPts val="0"/>
                        </a:spcAft>
                      </a:pPr>
                      <a:r>
                        <a:rPr lang="en-GB" sz="700">
                          <a:effectLst/>
                        </a:rPr>
                        <a:t>L</a:t>
                      </a:r>
                      <a:endParaRPr lang="fr-FR" sz="1000">
                        <a:effectLst/>
                      </a:endParaRPr>
                    </a:p>
                    <a:p>
                      <a:pPr>
                        <a:lnSpc>
                          <a:spcPct val="115000"/>
                        </a:lnSpc>
                        <a:spcAft>
                          <a:spcPts val="0"/>
                        </a:spcAft>
                      </a:pPr>
                      <a:r>
                        <a:rPr lang="en-GB" sz="700">
                          <a:effectLst/>
                        </a:rPr>
                        <a:t>L</a:t>
                      </a:r>
                      <a:endParaRPr lang="fr-FR" sz="1000">
                        <a:effectLst/>
                      </a:endParaRPr>
                    </a:p>
                    <a:p>
                      <a:pPr>
                        <a:lnSpc>
                          <a:spcPct val="115000"/>
                        </a:lnSpc>
                        <a:spcAft>
                          <a:spcPts val="0"/>
                        </a:spcAft>
                      </a:pPr>
                      <a:r>
                        <a:rPr lang="en-GB" sz="700">
                          <a:effectLst/>
                        </a:rPr>
                        <a:t>E</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700">
                          <a:effectLst/>
                        </a:rPr>
                        <a:t>C</a:t>
                      </a:r>
                      <a:endParaRPr lang="fr-FR" sz="1000">
                        <a:effectLst/>
                      </a:endParaRPr>
                    </a:p>
                    <a:p>
                      <a:pPr>
                        <a:lnSpc>
                          <a:spcPct val="115000"/>
                        </a:lnSpc>
                        <a:spcAft>
                          <a:spcPts val="0"/>
                        </a:spcAft>
                      </a:pPr>
                      <a:r>
                        <a:rPr lang="en-GB" sz="700">
                          <a:effectLst/>
                        </a:rPr>
                        <a:t>L</a:t>
                      </a:r>
                      <a:endParaRPr lang="fr-FR" sz="1000">
                        <a:effectLst/>
                      </a:endParaRPr>
                    </a:p>
                    <a:p>
                      <a:pPr>
                        <a:lnSpc>
                          <a:spcPct val="115000"/>
                        </a:lnSpc>
                        <a:spcAft>
                          <a:spcPts val="0"/>
                        </a:spcAft>
                      </a:pPr>
                      <a:r>
                        <a:rPr lang="en-GB" sz="700">
                          <a:effectLst/>
                        </a:rPr>
                        <a:t>E</a:t>
                      </a:r>
                      <a:endParaRPr lang="fr-FR" sz="1000">
                        <a:effectLst/>
                      </a:endParaRPr>
                    </a:p>
                    <a:p>
                      <a:pPr>
                        <a:lnSpc>
                          <a:spcPct val="115000"/>
                        </a:lnSpc>
                        <a:spcAft>
                          <a:spcPts val="0"/>
                        </a:spcAft>
                      </a:pPr>
                      <a:r>
                        <a:rPr lang="en-GB" sz="700">
                          <a:effectLst/>
                        </a:rPr>
                        <a:t>R</a:t>
                      </a:r>
                      <a:endParaRPr lang="fr-FR" sz="1000">
                        <a:effectLst/>
                      </a:endParaRPr>
                    </a:p>
                    <a:p>
                      <a:pPr>
                        <a:lnSpc>
                          <a:spcPct val="115000"/>
                        </a:lnSpc>
                        <a:spcAft>
                          <a:spcPts val="0"/>
                        </a:spcAft>
                      </a:pPr>
                      <a:r>
                        <a:rPr lang="en-GB" sz="700">
                          <a:effectLst/>
                        </a:rPr>
                        <a:t>M</a:t>
                      </a:r>
                      <a:endParaRPr lang="fr-FR" sz="1000">
                        <a:effectLst/>
                      </a:endParaRPr>
                    </a:p>
                    <a:p>
                      <a:pPr>
                        <a:lnSpc>
                          <a:spcPct val="115000"/>
                        </a:lnSpc>
                        <a:spcAft>
                          <a:spcPts val="0"/>
                        </a:spcAft>
                      </a:pPr>
                      <a:r>
                        <a:rPr lang="en-GB" sz="700">
                          <a:effectLst/>
                        </a:rPr>
                        <a:t>O</a:t>
                      </a:r>
                      <a:endParaRPr lang="fr-FR" sz="1000">
                        <a:effectLst/>
                      </a:endParaRPr>
                    </a:p>
                    <a:p>
                      <a:pPr>
                        <a:lnSpc>
                          <a:spcPct val="115000"/>
                        </a:lnSpc>
                        <a:spcAft>
                          <a:spcPts val="0"/>
                        </a:spcAft>
                      </a:pPr>
                      <a:r>
                        <a:rPr lang="en-GB" sz="700">
                          <a:effectLst/>
                        </a:rPr>
                        <a:t>N</a:t>
                      </a:r>
                      <a:endParaRPr lang="fr-FR" sz="1000">
                        <a:effectLst/>
                      </a:endParaRPr>
                    </a:p>
                    <a:p>
                      <a:pPr>
                        <a:lnSpc>
                          <a:spcPct val="115000"/>
                        </a:lnSpc>
                        <a:spcAft>
                          <a:spcPts val="0"/>
                        </a:spcAft>
                      </a:pPr>
                      <a:r>
                        <a:rPr lang="en-GB" sz="700">
                          <a:effectLst/>
                        </a:rPr>
                        <a:t>T</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700">
                          <a:effectLst/>
                        </a:rPr>
                        <a:t>S</a:t>
                      </a:r>
                      <a:endParaRPr lang="fr-FR" sz="1000">
                        <a:effectLst/>
                      </a:endParaRPr>
                    </a:p>
                    <a:p>
                      <a:pPr>
                        <a:lnSpc>
                          <a:spcPct val="115000"/>
                        </a:lnSpc>
                        <a:spcAft>
                          <a:spcPts val="0"/>
                        </a:spcAft>
                      </a:pPr>
                      <a:r>
                        <a:rPr lang="en-GB" sz="700">
                          <a:effectLst/>
                        </a:rPr>
                        <a:t>C</a:t>
                      </a:r>
                      <a:endParaRPr lang="fr-FR" sz="1000">
                        <a:effectLst/>
                      </a:endParaRPr>
                    </a:p>
                    <a:p>
                      <a:pPr>
                        <a:lnSpc>
                          <a:spcPct val="115000"/>
                        </a:lnSpc>
                        <a:spcAft>
                          <a:spcPts val="0"/>
                        </a:spcAft>
                      </a:pPr>
                      <a:r>
                        <a:rPr lang="en-GB" sz="700">
                          <a:effectLst/>
                        </a:rPr>
                        <a:t>H</a:t>
                      </a:r>
                      <a:endParaRPr lang="fr-FR" sz="1000">
                        <a:effectLst/>
                      </a:endParaRPr>
                    </a:p>
                    <a:p>
                      <a:pPr>
                        <a:lnSpc>
                          <a:spcPct val="115000"/>
                        </a:lnSpc>
                        <a:spcAft>
                          <a:spcPts val="0"/>
                        </a:spcAft>
                      </a:pPr>
                      <a:r>
                        <a:rPr lang="en-GB" sz="700">
                          <a:effectLst/>
                        </a:rPr>
                        <a:t>I</a:t>
                      </a:r>
                      <a:endParaRPr lang="fr-FR" sz="1000">
                        <a:effectLst/>
                      </a:endParaRPr>
                    </a:p>
                    <a:p>
                      <a:pPr>
                        <a:lnSpc>
                          <a:spcPct val="115000"/>
                        </a:lnSpc>
                        <a:spcAft>
                          <a:spcPts val="0"/>
                        </a:spcAft>
                      </a:pPr>
                      <a:r>
                        <a:rPr lang="en-GB" sz="700">
                          <a:effectLst/>
                        </a:rPr>
                        <a:t>L</a:t>
                      </a:r>
                      <a:endParaRPr lang="fr-FR" sz="1000">
                        <a:effectLst/>
                      </a:endParaRPr>
                    </a:p>
                    <a:p>
                      <a:pPr>
                        <a:lnSpc>
                          <a:spcPct val="115000"/>
                        </a:lnSpc>
                        <a:spcAft>
                          <a:spcPts val="0"/>
                        </a:spcAft>
                      </a:pPr>
                      <a:r>
                        <a:rPr lang="en-GB" sz="700">
                          <a:effectLst/>
                        </a:rPr>
                        <a:t>T</a:t>
                      </a:r>
                      <a:endParaRPr lang="fr-FR" sz="1000">
                        <a:effectLst/>
                      </a:endParaRPr>
                    </a:p>
                    <a:p>
                      <a:pPr>
                        <a:lnSpc>
                          <a:spcPct val="115000"/>
                        </a:lnSpc>
                        <a:spcAft>
                          <a:spcPts val="0"/>
                        </a:spcAft>
                      </a:pPr>
                      <a:r>
                        <a:rPr lang="en-GB" sz="700">
                          <a:effectLst/>
                        </a:rPr>
                        <a:t>I</a:t>
                      </a:r>
                      <a:endParaRPr lang="fr-FR" sz="1000">
                        <a:effectLst/>
                      </a:endParaRPr>
                    </a:p>
                    <a:p>
                      <a:pPr>
                        <a:lnSpc>
                          <a:spcPct val="115000"/>
                        </a:lnSpc>
                        <a:spcAft>
                          <a:spcPts val="0"/>
                        </a:spcAft>
                      </a:pPr>
                      <a:r>
                        <a:rPr lang="en-GB" sz="700">
                          <a:effectLst/>
                        </a:rPr>
                        <a:t>G</a:t>
                      </a:r>
                      <a:endParaRPr lang="fr-FR" sz="1000">
                        <a:effectLst/>
                      </a:endParaRPr>
                    </a:p>
                    <a:p>
                      <a:pPr>
                        <a:lnSpc>
                          <a:spcPct val="115000"/>
                        </a:lnSpc>
                        <a:spcAft>
                          <a:spcPts val="0"/>
                        </a:spcAft>
                      </a:pPr>
                      <a:r>
                        <a:rPr lang="en-GB" sz="700">
                          <a:effectLst/>
                        </a:rPr>
                        <a:t>H</a:t>
                      </a:r>
                      <a:endParaRPr lang="fr-FR" sz="1000">
                        <a:effectLst/>
                      </a:endParaRPr>
                    </a:p>
                    <a:p>
                      <a:pPr>
                        <a:lnSpc>
                          <a:spcPct val="115000"/>
                        </a:lnSpc>
                        <a:spcAft>
                          <a:spcPts val="0"/>
                        </a:spcAft>
                      </a:pPr>
                      <a:r>
                        <a:rPr lang="en-GB" sz="700">
                          <a:effectLst/>
                        </a:rPr>
                        <a:t>E</a:t>
                      </a:r>
                      <a:endParaRPr lang="fr-FR" sz="1000">
                        <a:effectLst/>
                      </a:endParaRPr>
                    </a:p>
                    <a:p>
                      <a:pPr>
                        <a:lnSpc>
                          <a:spcPct val="115000"/>
                        </a:lnSpc>
                        <a:spcAft>
                          <a:spcPts val="0"/>
                        </a:spcAft>
                      </a:pPr>
                      <a:r>
                        <a:rPr lang="en-GB" sz="700">
                          <a:effectLst/>
                        </a:rPr>
                        <a:t>I</a:t>
                      </a:r>
                      <a:endParaRPr lang="fr-FR" sz="1000">
                        <a:effectLst/>
                      </a:endParaRPr>
                    </a:p>
                    <a:p>
                      <a:pPr>
                        <a:lnSpc>
                          <a:spcPct val="115000"/>
                        </a:lnSpc>
                        <a:spcAft>
                          <a:spcPts val="0"/>
                        </a:spcAft>
                      </a:pPr>
                      <a:r>
                        <a:rPr lang="en-GB" sz="700">
                          <a:effectLst/>
                        </a:rPr>
                        <a:t>M</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700">
                          <a:effectLst/>
                        </a:rPr>
                        <a:t>L</a:t>
                      </a:r>
                      <a:endParaRPr lang="fr-FR" sz="1000">
                        <a:effectLst/>
                      </a:endParaRPr>
                    </a:p>
                    <a:p>
                      <a:pPr>
                        <a:lnSpc>
                          <a:spcPct val="115000"/>
                        </a:lnSpc>
                        <a:spcAft>
                          <a:spcPts val="0"/>
                        </a:spcAft>
                      </a:pPr>
                      <a:r>
                        <a:rPr lang="en-GB" sz="700">
                          <a:effectLst/>
                        </a:rPr>
                        <a:t>Y</a:t>
                      </a:r>
                      <a:endParaRPr lang="fr-FR" sz="1000">
                        <a:effectLst/>
                      </a:endParaRPr>
                    </a:p>
                    <a:p>
                      <a:pPr>
                        <a:lnSpc>
                          <a:spcPct val="115000"/>
                        </a:lnSpc>
                        <a:spcAft>
                          <a:spcPts val="0"/>
                        </a:spcAft>
                      </a:pPr>
                      <a:r>
                        <a:rPr lang="en-GB" sz="700">
                          <a:effectLst/>
                        </a:rPr>
                        <a:t>O</a:t>
                      </a:r>
                      <a:endParaRPr lang="fr-FR" sz="1000">
                        <a:effectLst/>
                      </a:endParaRPr>
                    </a:p>
                    <a:p>
                      <a:pPr>
                        <a:lnSpc>
                          <a:spcPct val="115000"/>
                        </a:lnSpc>
                        <a:spcAft>
                          <a:spcPts val="0"/>
                        </a:spcAft>
                      </a:pPr>
                      <a:r>
                        <a:rPr lang="en-GB" sz="700">
                          <a:effectLst/>
                        </a:rPr>
                        <a:t>N</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700">
                          <a:effectLst/>
                        </a:rPr>
                        <a:t>C</a:t>
                      </a:r>
                      <a:endParaRPr lang="fr-FR" sz="1000">
                        <a:effectLst/>
                      </a:endParaRPr>
                    </a:p>
                    <a:p>
                      <a:pPr>
                        <a:lnSpc>
                          <a:spcPct val="115000"/>
                        </a:lnSpc>
                        <a:spcAft>
                          <a:spcPts val="0"/>
                        </a:spcAft>
                      </a:pPr>
                      <a:r>
                        <a:rPr lang="en-GB" sz="700">
                          <a:effectLst/>
                        </a:rPr>
                        <a:t>L</a:t>
                      </a:r>
                      <a:endParaRPr lang="fr-FR" sz="1000">
                        <a:effectLst/>
                      </a:endParaRPr>
                    </a:p>
                    <a:p>
                      <a:pPr>
                        <a:lnSpc>
                          <a:spcPct val="115000"/>
                        </a:lnSpc>
                        <a:spcAft>
                          <a:spcPts val="0"/>
                        </a:spcAft>
                      </a:pPr>
                      <a:r>
                        <a:rPr lang="en-GB" sz="700">
                          <a:effectLst/>
                        </a:rPr>
                        <a:t>A</a:t>
                      </a:r>
                      <a:endParaRPr lang="fr-FR" sz="1000">
                        <a:effectLst/>
                      </a:endParaRPr>
                    </a:p>
                    <a:p>
                      <a:pPr>
                        <a:lnSpc>
                          <a:spcPct val="115000"/>
                        </a:lnSpc>
                        <a:spcAft>
                          <a:spcPts val="0"/>
                        </a:spcAft>
                      </a:pPr>
                      <a:r>
                        <a:rPr lang="en-GB" sz="700">
                          <a:effectLst/>
                        </a:rPr>
                        <a:t>M</a:t>
                      </a:r>
                      <a:endParaRPr lang="fr-FR" sz="1000">
                        <a:effectLst/>
                      </a:endParaRPr>
                    </a:p>
                    <a:p>
                      <a:pPr>
                        <a:lnSpc>
                          <a:spcPct val="115000"/>
                        </a:lnSpc>
                        <a:spcAft>
                          <a:spcPts val="0"/>
                        </a:spcAft>
                      </a:pPr>
                      <a:r>
                        <a:rPr lang="en-GB" sz="700">
                          <a:effectLst/>
                        </a:rPr>
                        <a:t>A</a:t>
                      </a:r>
                      <a:endParaRPr lang="fr-FR" sz="1000">
                        <a:effectLst/>
                      </a:endParaRPr>
                    </a:p>
                    <a:p>
                      <a:pPr>
                        <a:lnSpc>
                          <a:spcPct val="115000"/>
                        </a:lnSpc>
                        <a:spcAft>
                          <a:spcPts val="0"/>
                        </a:spcAft>
                      </a:pPr>
                      <a:r>
                        <a:rPr lang="en-GB" sz="700">
                          <a:effectLst/>
                        </a:rPr>
                        <a:t>R</a:t>
                      </a:r>
                      <a:endParaRPr lang="fr-FR" sz="1000">
                        <a:effectLst/>
                      </a:endParaRPr>
                    </a:p>
                    <a:p>
                      <a:pPr>
                        <a:lnSpc>
                          <a:spcPct val="115000"/>
                        </a:lnSpc>
                        <a:spcAft>
                          <a:spcPts val="0"/>
                        </a:spcAft>
                      </a:pPr>
                      <a:r>
                        <a:rPr lang="en-GB" sz="700">
                          <a:effectLst/>
                        </a:rPr>
                        <a:t>T</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700">
                          <a:effectLst/>
                        </a:rPr>
                        <a:t>C</a:t>
                      </a:r>
                      <a:endParaRPr lang="fr-FR" sz="1000">
                        <a:effectLst/>
                      </a:endParaRPr>
                    </a:p>
                    <a:p>
                      <a:pPr>
                        <a:lnSpc>
                          <a:spcPct val="115000"/>
                        </a:lnSpc>
                        <a:spcAft>
                          <a:spcPts val="0"/>
                        </a:spcAft>
                      </a:pPr>
                      <a:r>
                        <a:rPr lang="en-GB" sz="700">
                          <a:effectLst/>
                        </a:rPr>
                        <a:t>O</a:t>
                      </a:r>
                      <a:endParaRPr lang="fr-FR" sz="1000">
                        <a:effectLst/>
                      </a:endParaRPr>
                    </a:p>
                    <a:p>
                      <a:pPr>
                        <a:lnSpc>
                          <a:spcPct val="115000"/>
                        </a:lnSpc>
                        <a:spcAft>
                          <a:spcPts val="0"/>
                        </a:spcAft>
                      </a:pPr>
                      <a:r>
                        <a:rPr lang="en-GB" sz="700">
                          <a:effectLst/>
                        </a:rPr>
                        <a:t>C</a:t>
                      </a:r>
                      <a:endParaRPr lang="fr-FR" sz="1000">
                        <a:effectLst/>
                      </a:endParaRPr>
                    </a:p>
                    <a:p>
                      <a:pPr>
                        <a:lnSpc>
                          <a:spcPct val="115000"/>
                        </a:lnSpc>
                        <a:spcAft>
                          <a:spcPts val="0"/>
                        </a:spcAft>
                      </a:pPr>
                      <a:r>
                        <a:rPr lang="en-GB" sz="700">
                          <a:effectLst/>
                        </a:rPr>
                        <a:t>H</a:t>
                      </a:r>
                      <a:endParaRPr lang="fr-FR" sz="1000">
                        <a:effectLst/>
                      </a:endParaRPr>
                    </a:p>
                    <a:p>
                      <a:pPr>
                        <a:lnSpc>
                          <a:spcPct val="115000"/>
                        </a:lnSpc>
                        <a:spcAft>
                          <a:spcPts val="0"/>
                        </a:spcAft>
                      </a:pPr>
                      <a:r>
                        <a:rPr lang="en-GB" sz="700">
                          <a:effectLst/>
                        </a:rPr>
                        <a:t>I</a:t>
                      </a:r>
                      <a:endParaRPr lang="fr-FR" sz="1000">
                        <a:effectLst/>
                      </a:endParaRPr>
                    </a:p>
                    <a:p>
                      <a:pPr>
                        <a:lnSpc>
                          <a:spcPct val="115000"/>
                        </a:lnSpc>
                        <a:spcAft>
                          <a:spcPts val="0"/>
                        </a:spcAft>
                      </a:pPr>
                      <a:r>
                        <a:rPr lang="en-GB" sz="700">
                          <a:effectLst/>
                        </a:rPr>
                        <a:t>N</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700">
                          <a:effectLst/>
                        </a:rPr>
                        <a:t>N</a:t>
                      </a:r>
                      <a:endParaRPr lang="fr-FR" sz="1000">
                        <a:effectLst/>
                      </a:endParaRPr>
                    </a:p>
                    <a:p>
                      <a:pPr>
                        <a:lnSpc>
                          <a:spcPct val="115000"/>
                        </a:lnSpc>
                        <a:spcAft>
                          <a:spcPts val="0"/>
                        </a:spcAft>
                      </a:pPr>
                      <a:r>
                        <a:rPr lang="en-GB" sz="700">
                          <a:effectLst/>
                        </a:rPr>
                        <a:t>E</a:t>
                      </a:r>
                      <a:endParaRPr lang="fr-FR" sz="1000">
                        <a:effectLst/>
                      </a:endParaRPr>
                    </a:p>
                    <a:p>
                      <a:pPr>
                        <a:lnSpc>
                          <a:spcPct val="115000"/>
                        </a:lnSpc>
                        <a:spcAft>
                          <a:spcPts val="0"/>
                        </a:spcAft>
                      </a:pPr>
                      <a:r>
                        <a:rPr lang="en-GB" sz="700">
                          <a:effectLst/>
                        </a:rPr>
                        <a:t>C</a:t>
                      </a:r>
                      <a:endParaRPr lang="fr-FR" sz="1000">
                        <a:effectLst/>
                      </a:endParaRPr>
                    </a:p>
                    <a:p>
                      <a:pPr>
                        <a:lnSpc>
                          <a:spcPct val="115000"/>
                        </a:lnSpc>
                        <a:spcAft>
                          <a:spcPts val="0"/>
                        </a:spcAft>
                      </a:pPr>
                      <a:r>
                        <a:rPr lang="en-GB" sz="700">
                          <a:effectLst/>
                        </a:rPr>
                        <a:t>K</a:t>
                      </a:r>
                      <a:endParaRPr lang="fr-FR" sz="1000">
                        <a:effectLst/>
                      </a:endParaRPr>
                    </a:p>
                    <a:p>
                      <a:pPr>
                        <a:lnSpc>
                          <a:spcPct val="115000"/>
                        </a:lnSpc>
                        <a:spcAft>
                          <a:spcPts val="0"/>
                        </a:spcAft>
                      </a:pPr>
                      <a:r>
                        <a:rPr lang="en-GB" sz="700">
                          <a:effectLst/>
                        </a:rPr>
                        <a:t>E</a:t>
                      </a:r>
                      <a:endParaRPr lang="fr-FR" sz="1000">
                        <a:effectLst/>
                      </a:endParaRPr>
                    </a:p>
                    <a:p>
                      <a:pPr>
                        <a:lnSpc>
                          <a:spcPct val="115000"/>
                        </a:lnSpc>
                        <a:spcAft>
                          <a:spcPts val="0"/>
                        </a:spcAft>
                      </a:pPr>
                      <a:r>
                        <a:rPr lang="en-GB" sz="700">
                          <a:effectLst/>
                        </a:rPr>
                        <a:t>R</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fr-FR" sz="700">
                          <a:effectLst/>
                        </a:rPr>
                        <a:t>R</a:t>
                      </a:r>
                      <a:endParaRPr lang="fr-FR" sz="1000">
                        <a:effectLst/>
                      </a:endParaRPr>
                    </a:p>
                    <a:p>
                      <a:pPr>
                        <a:lnSpc>
                          <a:spcPct val="115000"/>
                        </a:lnSpc>
                        <a:spcAft>
                          <a:spcPts val="0"/>
                        </a:spcAft>
                      </a:pPr>
                      <a:r>
                        <a:rPr lang="fr-FR" sz="700">
                          <a:effectLst/>
                        </a:rPr>
                        <a:t>O</a:t>
                      </a:r>
                      <a:endParaRPr lang="fr-FR" sz="1000">
                        <a:effectLst/>
                      </a:endParaRPr>
                    </a:p>
                    <a:p>
                      <a:pPr>
                        <a:lnSpc>
                          <a:spcPct val="115000"/>
                        </a:lnSpc>
                        <a:spcAft>
                          <a:spcPts val="0"/>
                        </a:spcAft>
                      </a:pPr>
                      <a:r>
                        <a:rPr lang="fr-FR" sz="700">
                          <a:effectLst/>
                        </a:rPr>
                        <a:t>B</a:t>
                      </a:r>
                      <a:endParaRPr lang="fr-FR" sz="1000">
                        <a:effectLst/>
                      </a:endParaRPr>
                    </a:p>
                    <a:p>
                      <a:pPr>
                        <a:lnSpc>
                          <a:spcPct val="115000"/>
                        </a:lnSpc>
                        <a:spcAft>
                          <a:spcPts val="0"/>
                        </a:spcAft>
                      </a:pPr>
                      <a:r>
                        <a:rPr lang="fr-FR" sz="700">
                          <a:effectLst/>
                        </a:rPr>
                        <a:t>E</a:t>
                      </a:r>
                      <a:endParaRPr lang="fr-FR" sz="1000">
                        <a:effectLst/>
                      </a:endParaRPr>
                    </a:p>
                    <a:p>
                      <a:pPr>
                        <a:lnSpc>
                          <a:spcPct val="115000"/>
                        </a:lnSpc>
                        <a:spcAft>
                          <a:spcPts val="0"/>
                        </a:spcAft>
                      </a:pPr>
                      <a:r>
                        <a:rPr lang="fr-FR" sz="700">
                          <a:effectLst/>
                        </a:rPr>
                        <a:t>R</a:t>
                      </a:r>
                      <a:endParaRPr lang="fr-FR" sz="1000">
                        <a:effectLst/>
                      </a:endParaRPr>
                    </a:p>
                    <a:p>
                      <a:pPr>
                        <a:lnSpc>
                          <a:spcPct val="115000"/>
                        </a:lnSpc>
                        <a:spcAft>
                          <a:spcPts val="0"/>
                        </a:spcAft>
                      </a:pPr>
                      <a:r>
                        <a:rPr lang="fr-FR" sz="700">
                          <a:effectLst/>
                        </a:rPr>
                        <a:t>T</a:t>
                      </a:r>
                      <a:endParaRPr lang="fr-FR" sz="1000">
                        <a:effectLst/>
                      </a:endParaRPr>
                    </a:p>
                    <a:p>
                      <a:pPr>
                        <a:lnSpc>
                          <a:spcPct val="115000"/>
                        </a:lnSpc>
                        <a:spcAft>
                          <a:spcPts val="0"/>
                        </a:spcAft>
                      </a:pPr>
                      <a:r>
                        <a:rPr lang="fr-FR" sz="700">
                          <a:effectLst/>
                        </a:rPr>
                        <a:t>D</a:t>
                      </a:r>
                      <a:endParaRPr lang="fr-FR" sz="1000">
                        <a:effectLst/>
                      </a:endParaRPr>
                    </a:p>
                    <a:p>
                      <a:pPr>
                        <a:lnSpc>
                          <a:spcPct val="115000"/>
                        </a:lnSpc>
                        <a:spcAft>
                          <a:spcPts val="0"/>
                        </a:spcAft>
                      </a:pPr>
                      <a:r>
                        <a:rPr lang="fr-FR" sz="700">
                          <a:effectLst/>
                        </a:rPr>
                        <a:t>E</a:t>
                      </a:r>
                      <a:endParaRPr lang="fr-FR" sz="1000">
                        <a:effectLst/>
                      </a:endParaRPr>
                    </a:p>
                    <a:p>
                      <a:pPr>
                        <a:lnSpc>
                          <a:spcPct val="115000"/>
                        </a:lnSpc>
                        <a:spcAft>
                          <a:spcPts val="0"/>
                        </a:spcAft>
                      </a:pPr>
                      <a:r>
                        <a:rPr lang="fr-FR" sz="700">
                          <a:effectLst/>
                        </a:rPr>
                        <a:t>B</a:t>
                      </a:r>
                      <a:endParaRPr lang="fr-FR" sz="1000">
                        <a:effectLst/>
                      </a:endParaRPr>
                    </a:p>
                    <a:p>
                      <a:pPr>
                        <a:lnSpc>
                          <a:spcPct val="115000"/>
                        </a:lnSpc>
                        <a:spcAft>
                          <a:spcPts val="0"/>
                        </a:spcAft>
                      </a:pPr>
                      <a:r>
                        <a:rPr lang="fr-FR" sz="700">
                          <a:effectLst/>
                        </a:rPr>
                        <a:t>R</a:t>
                      </a:r>
                      <a:endParaRPr lang="fr-FR" sz="1000">
                        <a:effectLst/>
                      </a:endParaRPr>
                    </a:p>
                    <a:p>
                      <a:pPr>
                        <a:lnSpc>
                          <a:spcPct val="115000"/>
                        </a:lnSpc>
                        <a:spcAft>
                          <a:spcPts val="0"/>
                        </a:spcAft>
                      </a:pPr>
                      <a:r>
                        <a:rPr lang="fr-FR" sz="700">
                          <a:effectLst/>
                        </a:rPr>
                        <a:t>E</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700">
                          <a:effectLst/>
                        </a:rPr>
                        <a:t>T</a:t>
                      </a:r>
                      <a:endParaRPr lang="fr-FR" sz="1000">
                        <a:effectLst/>
                      </a:endParaRPr>
                    </a:p>
                    <a:p>
                      <a:pPr>
                        <a:lnSpc>
                          <a:spcPct val="115000"/>
                        </a:lnSpc>
                        <a:spcAft>
                          <a:spcPts val="0"/>
                        </a:spcAft>
                      </a:pPr>
                      <a:r>
                        <a:rPr lang="en-GB" sz="700">
                          <a:effectLst/>
                        </a:rPr>
                        <a:t>R</a:t>
                      </a:r>
                      <a:endParaRPr lang="fr-FR" sz="1000">
                        <a:effectLst/>
                      </a:endParaRPr>
                    </a:p>
                    <a:p>
                      <a:pPr>
                        <a:lnSpc>
                          <a:spcPct val="115000"/>
                        </a:lnSpc>
                        <a:spcAft>
                          <a:spcPts val="0"/>
                        </a:spcAft>
                      </a:pPr>
                      <a:r>
                        <a:rPr lang="en-GB" sz="700">
                          <a:effectLst/>
                        </a:rPr>
                        <a:t>O</a:t>
                      </a:r>
                      <a:endParaRPr lang="fr-FR" sz="1000">
                        <a:effectLst/>
                      </a:endParaRPr>
                    </a:p>
                    <a:p>
                      <a:pPr>
                        <a:lnSpc>
                          <a:spcPct val="115000"/>
                        </a:lnSpc>
                        <a:spcAft>
                          <a:spcPts val="0"/>
                        </a:spcAft>
                      </a:pPr>
                      <a:r>
                        <a:rPr lang="en-GB" sz="700">
                          <a:effectLst/>
                        </a:rPr>
                        <a:t>U</a:t>
                      </a:r>
                      <a:endParaRPr lang="fr-FR" sz="1000">
                        <a:effectLst/>
                      </a:endParaRPr>
                    </a:p>
                    <a:p>
                      <a:pPr>
                        <a:lnSpc>
                          <a:spcPct val="115000"/>
                        </a:lnSpc>
                        <a:spcAft>
                          <a:spcPts val="0"/>
                        </a:spcAft>
                      </a:pPr>
                      <a:r>
                        <a:rPr lang="en-GB" sz="700">
                          <a:effectLst/>
                        </a:rPr>
                        <a:t>S</a:t>
                      </a:r>
                      <a:endParaRPr lang="fr-FR" sz="1000">
                        <a:effectLst/>
                      </a:endParaRPr>
                    </a:p>
                    <a:p>
                      <a:pPr>
                        <a:lnSpc>
                          <a:spcPct val="115000"/>
                        </a:lnSpc>
                        <a:spcAft>
                          <a:spcPts val="0"/>
                        </a:spcAft>
                      </a:pPr>
                      <a:r>
                        <a:rPr lang="en-GB" sz="700">
                          <a:effectLst/>
                        </a:rPr>
                        <a:t>S</a:t>
                      </a:r>
                      <a:endParaRPr lang="fr-FR" sz="1000">
                        <a:effectLst/>
                      </a:endParaRPr>
                    </a:p>
                    <a:p>
                      <a:pPr>
                        <a:lnSpc>
                          <a:spcPct val="115000"/>
                        </a:lnSpc>
                        <a:spcAft>
                          <a:spcPts val="0"/>
                        </a:spcAft>
                      </a:pPr>
                      <a:r>
                        <a:rPr lang="en-GB" sz="700">
                          <a:effectLst/>
                        </a:rPr>
                        <a:t>E</a:t>
                      </a:r>
                      <a:endParaRPr lang="fr-FR" sz="1000">
                        <a:effectLst/>
                      </a:endParaRPr>
                    </a:p>
                    <a:p>
                      <a:pPr>
                        <a:lnSpc>
                          <a:spcPct val="115000"/>
                        </a:lnSpc>
                        <a:spcAft>
                          <a:spcPts val="0"/>
                        </a:spcAft>
                      </a:pPr>
                      <a:r>
                        <a:rPr lang="en-GB" sz="700">
                          <a:effectLst/>
                        </a:rPr>
                        <a:t>A</a:t>
                      </a:r>
                      <a:endParaRPr lang="fr-FR" sz="1000">
                        <a:effectLst/>
                      </a:endParaRPr>
                    </a:p>
                    <a:p>
                      <a:pPr>
                        <a:lnSpc>
                          <a:spcPct val="115000"/>
                        </a:lnSpc>
                        <a:spcAft>
                          <a:spcPts val="0"/>
                        </a:spcAft>
                      </a:pPr>
                      <a:r>
                        <a:rPr lang="en-GB" sz="700">
                          <a:effectLst/>
                        </a:rPr>
                        <a:t>U</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700">
                          <a:effectLst/>
                        </a:rPr>
                        <a:t>R</a:t>
                      </a:r>
                      <a:endParaRPr lang="fr-FR" sz="1000">
                        <a:effectLst/>
                      </a:endParaRPr>
                    </a:p>
                    <a:p>
                      <a:pPr>
                        <a:lnSpc>
                          <a:spcPct val="115000"/>
                        </a:lnSpc>
                        <a:spcAft>
                          <a:spcPts val="0"/>
                        </a:spcAft>
                      </a:pPr>
                      <a:r>
                        <a:rPr lang="en-GB" sz="700">
                          <a:effectLst/>
                        </a:rPr>
                        <a:t>O</a:t>
                      </a:r>
                      <a:endParaRPr lang="fr-FR" sz="1000">
                        <a:effectLst/>
                      </a:endParaRPr>
                    </a:p>
                    <a:p>
                      <a:pPr>
                        <a:lnSpc>
                          <a:spcPct val="115000"/>
                        </a:lnSpc>
                        <a:spcAft>
                          <a:spcPts val="0"/>
                        </a:spcAft>
                      </a:pPr>
                      <a:r>
                        <a:rPr lang="en-GB" sz="700">
                          <a:effectLst/>
                        </a:rPr>
                        <a:t>U</a:t>
                      </a:r>
                      <a:endParaRPr lang="fr-FR" sz="1000">
                        <a:effectLst/>
                      </a:endParaRPr>
                    </a:p>
                    <a:p>
                      <a:pPr>
                        <a:lnSpc>
                          <a:spcPct val="115000"/>
                        </a:lnSpc>
                        <a:spcAft>
                          <a:spcPts val="0"/>
                        </a:spcAft>
                      </a:pPr>
                      <a:r>
                        <a:rPr lang="en-GB" sz="700">
                          <a:effectLst/>
                        </a:rPr>
                        <a:t>E</a:t>
                      </a:r>
                      <a:endParaRPr lang="fr-FR" sz="1000">
                        <a:effectLst/>
                      </a:endParaRPr>
                    </a:p>
                    <a:p>
                      <a:pPr>
                        <a:lnSpc>
                          <a:spcPct val="115000"/>
                        </a:lnSpc>
                        <a:spcAft>
                          <a:spcPts val="0"/>
                        </a:spcAft>
                      </a:pPr>
                      <a:r>
                        <a:rPr lang="en-GB" sz="700">
                          <a:effectLst/>
                        </a:rPr>
                        <a:t>N</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700">
                          <a:effectLst/>
                        </a:rPr>
                        <a:t>A</a:t>
                      </a:r>
                      <a:endParaRPr lang="fr-FR" sz="1000">
                        <a:effectLst/>
                      </a:endParaRPr>
                    </a:p>
                    <a:p>
                      <a:pPr>
                        <a:lnSpc>
                          <a:spcPct val="115000"/>
                        </a:lnSpc>
                        <a:spcAft>
                          <a:spcPts val="0"/>
                        </a:spcAft>
                      </a:pPr>
                      <a:r>
                        <a:rPr lang="en-GB" sz="700">
                          <a:effectLst/>
                        </a:rPr>
                        <a:t>M</a:t>
                      </a:r>
                      <a:endParaRPr lang="fr-FR" sz="1000">
                        <a:effectLst/>
                      </a:endParaRPr>
                    </a:p>
                    <a:p>
                      <a:pPr>
                        <a:lnSpc>
                          <a:spcPct val="115000"/>
                        </a:lnSpc>
                        <a:spcAft>
                          <a:spcPts val="0"/>
                        </a:spcAft>
                      </a:pPr>
                      <a:r>
                        <a:rPr lang="en-GB" sz="700">
                          <a:effectLst/>
                        </a:rPr>
                        <a:t>I</a:t>
                      </a:r>
                      <a:endParaRPr lang="fr-FR" sz="1000">
                        <a:effectLst/>
                      </a:endParaRPr>
                    </a:p>
                    <a:p>
                      <a:pPr>
                        <a:lnSpc>
                          <a:spcPct val="115000"/>
                        </a:lnSpc>
                        <a:spcAft>
                          <a:spcPts val="0"/>
                        </a:spcAft>
                      </a:pPr>
                      <a:r>
                        <a:rPr lang="en-GB" sz="700">
                          <a:effectLst/>
                        </a:rPr>
                        <a:t>E</a:t>
                      </a:r>
                      <a:endParaRPr lang="fr-FR" sz="1000">
                        <a:effectLst/>
                      </a:endParaRPr>
                    </a:p>
                    <a:p>
                      <a:pPr>
                        <a:lnSpc>
                          <a:spcPct val="115000"/>
                        </a:lnSpc>
                        <a:spcAft>
                          <a:spcPts val="0"/>
                        </a:spcAft>
                      </a:pPr>
                      <a:r>
                        <a:rPr lang="en-GB" sz="700">
                          <a:effectLst/>
                        </a:rPr>
                        <a:t>N</a:t>
                      </a:r>
                      <a:endParaRPr lang="fr-FR" sz="1000">
                        <a:effectLst/>
                      </a:endParaRPr>
                    </a:p>
                    <a:p>
                      <a:pPr>
                        <a:lnSpc>
                          <a:spcPct val="115000"/>
                        </a:lnSpc>
                        <a:spcAft>
                          <a:spcPts val="0"/>
                        </a:spcAft>
                      </a:pPr>
                      <a:r>
                        <a:rPr lang="en-GB" sz="700">
                          <a:effectLst/>
                        </a:rPr>
                        <a:t>S</a:t>
                      </a:r>
                      <a:endParaRPr lang="fr-FR" sz="1000">
                        <a:effectLst/>
                        <a:latin typeface="Calibri"/>
                        <a:ea typeface="Calibri"/>
                        <a:cs typeface="Times New Roman"/>
                      </a:endParaRPr>
                    </a:p>
                  </a:txBody>
                  <a:tcPr marL="33472" marR="33472" marT="8657" marB="0" anchor="b"/>
                </a:tc>
                <a:tc>
                  <a:txBody>
                    <a:bodyPr/>
                    <a:lstStyle/>
                    <a:p>
                      <a:pPr marL="0" indent="0">
                        <a:lnSpc>
                          <a:spcPct val="115000"/>
                        </a:lnSpc>
                        <a:spcAft>
                          <a:spcPts val="0"/>
                        </a:spcAft>
                        <a:tabLst/>
                      </a:pPr>
                      <a:r>
                        <a:rPr lang="en-GB" sz="700" dirty="0">
                          <a:effectLst/>
                        </a:rPr>
                        <a:t>T</a:t>
                      </a:r>
                      <a:endParaRPr lang="fr-FR" sz="1000" dirty="0">
                        <a:effectLst/>
                      </a:endParaRPr>
                    </a:p>
                    <a:p>
                      <a:pPr>
                        <a:lnSpc>
                          <a:spcPct val="115000"/>
                        </a:lnSpc>
                        <a:spcAft>
                          <a:spcPts val="0"/>
                        </a:spcAft>
                      </a:pPr>
                      <a:r>
                        <a:rPr lang="en-GB" sz="700" dirty="0">
                          <a:effectLst/>
                        </a:rPr>
                        <a:t>O</a:t>
                      </a:r>
                      <a:endParaRPr lang="fr-FR" sz="1000" dirty="0">
                        <a:effectLst/>
                      </a:endParaRPr>
                    </a:p>
                    <a:p>
                      <a:pPr>
                        <a:lnSpc>
                          <a:spcPct val="115000"/>
                        </a:lnSpc>
                        <a:spcAft>
                          <a:spcPts val="0"/>
                        </a:spcAft>
                      </a:pPr>
                      <a:r>
                        <a:rPr lang="en-GB" sz="700" dirty="0">
                          <a:effectLst/>
                        </a:rPr>
                        <a:t>T</a:t>
                      </a:r>
                      <a:endParaRPr lang="fr-FR" sz="1000" dirty="0">
                        <a:effectLst/>
                      </a:endParaRPr>
                    </a:p>
                    <a:p>
                      <a:pPr>
                        <a:lnSpc>
                          <a:spcPct val="115000"/>
                        </a:lnSpc>
                        <a:spcAft>
                          <a:spcPts val="0"/>
                        </a:spcAft>
                      </a:pPr>
                      <a:r>
                        <a:rPr lang="en-GB" sz="700" dirty="0">
                          <a:effectLst/>
                        </a:rPr>
                        <a:t>A</a:t>
                      </a:r>
                      <a:endParaRPr lang="fr-FR" sz="1000" dirty="0">
                        <a:effectLst/>
                      </a:endParaRPr>
                    </a:p>
                    <a:p>
                      <a:pPr>
                        <a:lnSpc>
                          <a:spcPct val="115000"/>
                        </a:lnSpc>
                        <a:spcAft>
                          <a:spcPts val="0"/>
                        </a:spcAft>
                      </a:pPr>
                      <a:r>
                        <a:rPr lang="en-GB" sz="700" dirty="0">
                          <a:effectLst/>
                        </a:rPr>
                        <a:t>L</a:t>
                      </a:r>
                      <a:endParaRPr lang="fr-FR" sz="1000" dirty="0">
                        <a:effectLst/>
                        <a:latin typeface="Calibri"/>
                        <a:ea typeface="Calibri"/>
                        <a:cs typeface="Times New Roman"/>
                      </a:endParaRPr>
                    </a:p>
                  </a:txBody>
                  <a:tcPr marL="33472" marR="33472" marT="8657" marB="0" anchor="b"/>
                </a:tc>
              </a:tr>
              <a:tr h="353583">
                <a:tc>
                  <a:txBody>
                    <a:bodyPr/>
                    <a:lstStyle/>
                    <a:p>
                      <a:pPr>
                        <a:lnSpc>
                          <a:spcPct val="115000"/>
                        </a:lnSpc>
                        <a:spcAft>
                          <a:spcPts val="1000"/>
                        </a:spcAft>
                      </a:pPr>
                      <a:r>
                        <a:rPr lang="en-GB" sz="1000">
                          <a:effectLst/>
                        </a:rPr>
                        <a:t>Chromosomal</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81</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98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60</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58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98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87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65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106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94</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50</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138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54</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91</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155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68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66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95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108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136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65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1841</a:t>
                      </a:r>
                      <a:endParaRPr lang="fr-FR" sz="1000">
                        <a:effectLst/>
                        <a:latin typeface="Calibri"/>
                        <a:ea typeface="Calibri"/>
                        <a:cs typeface="Times New Roman"/>
                      </a:endParaRPr>
                    </a:p>
                  </a:txBody>
                  <a:tcPr marL="33472" marR="33472" marT="8657" marB="0" anchor="b"/>
                </a:tc>
              </a:tr>
              <a:tr h="353583">
                <a:tc>
                  <a:txBody>
                    <a:bodyPr/>
                    <a:lstStyle/>
                    <a:p>
                      <a:pPr>
                        <a:lnSpc>
                          <a:spcPct val="115000"/>
                        </a:lnSpc>
                        <a:spcAft>
                          <a:spcPts val="1000"/>
                        </a:spcAft>
                      </a:pPr>
                      <a:r>
                        <a:rPr lang="en-GB" sz="1000">
                          <a:effectLst/>
                        </a:rPr>
                        <a:t>malformation</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75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123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72</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64</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55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139</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76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102</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90</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108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65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236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55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96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134</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71</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71</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134</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117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108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54</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65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2110</a:t>
                      </a:r>
                      <a:endParaRPr lang="fr-FR" sz="1000">
                        <a:effectLst/>
                        <a:latin typeface="Calibri"/>
                        <a:ea typeface="Calibri"/>
                        <a:cs typeface="Times New Roman"/>
                      </a:endParaRPr>
                    </a:p>
                  </a:txBody>
                  <a:tcPr marL="33472" marR="33472" marT="8657" marB="0" anchor="b"/>
                </a:tc>
              </a:tr>
              <a:tr h="182418">
                <a:tc>
                  <a:txBody>
                    <a:bodyPr/>
                    <a:lstStyle/>
                    <a:p>
                      <a:pPr>
                        <a:lnSpc>
                          <a:spcPct val="115000"/>
                        </a:lnSpc>
                        <a:spcAft>
                          <a:spcPts val="1000"/>
                        </a:spcAft>
                      </a:pPr>
                      <a:r>
                        <a:rPr lang="en-GB" sz="1000">
                          <a:effectLst/>
                        </a:rPr>
                        <a:t>genetic</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2</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9</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9</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19</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11</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20</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12</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34</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20</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12</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264</a:t>
                      </a:r>
                      <a:endParaRPr lang="fr-FR" sz="1000">
                        <a:effectLst/>
                        <a:latin typeface="Calibri"/>
                        <a:ea typeface="Calibri"/>
                        <a:cs typeface="Times New Roman"/>
                      </a:endParaRPr>
                    </a:p>
                  </a:txBody>
                  <a:tcPr marL="33472" marR="33472" marT="8657" marB="0" anchor="b"/>
                </a:tc>
              </a:tr>
              <a:tr h="182418">
                <a:tc>
                  <a:txBody>
                    <a:bodyPr/>
                    <a:lstStyle/>
                    <a:p>
                      <a:pPr>
                        <a:lnSpc>
                          <a:spcPct val="115000"/>
                        </a:lnSpc>
                        <a:spcAft>
                          <a:spcPts val="1000"/>
                        </a:spcAft>
                      </a:pPr>
                      <a:r>
                        <a:rPr lang="en-GB" sz="1000">
                          <a:effectLst/>
                        </a:rPr>
                        <a:t>other</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25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21</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10</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2</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26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11</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30</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20</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10</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376</a:t>
                      </a:r>
                      <a:endParaRPr lang="fr-FR" sz="1000">
                        <a:effectLst/>
                        <a:latin typeface="Calibri"/>
                        <a:ea typeface="Calibri"/>
                        <a:cs typeface="Times New Roman"/>
                      </a:endParaRPr>
                    </a:p>
                  </a:txBody>
                  <a:tcPr marL="33472" marR="33472" marT="8657" marB="0" anchor="b"/>
                </a:tc>
              </a:tr>
              <a:tr h="353583">
                <a:tc>
                  <a:txBody>
                    <a:bodyPr/>
                    <a:lstStyle/>
                    <a:p>
                      <a:pPr>
                        <a:lnSpc>
                          <a:spcPct val="115000"/>
                        </a:lnSpc>
                        <a:spcAft>
                          <a:spcPts val="1000"/>
                        </a:spcAft>
                      </a:pPr>
                      <a:r>
                        <a:rPr lang="en-GB" sz="1000">
                          <a:effectLst/>
                        </a:rPr>
                        <a:t>TOTAL</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176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262</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136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156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105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263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186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178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238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241</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140</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428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131</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195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339</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158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166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283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255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290</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146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119</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4591</a:t>
                      </a:r>
                      <a:endParaRPr lang="fr-FR" sz="1000">
                        <a:effectLst/>
                        <a:latin typeface="Calibri"/>
                        <a:ea typeface="Calibri"/>
                        <a:cs typeface="Times New Roman"/>
                      </a:endParaRPr>
                    </a:p>
                  </a:txBody>
                  <a:tcPr marL="33472" marR="33472" marT="8657" marB="0" anchor="b"/>
                </a:tc>
              </a:tr>
              <a:tr h="342551">
                <a:tc>
                  <a:txBody>
                    <a:bodyPr/>
                    <a:lstStyle/>
                    <a:p>
                      <a:pPr>
                        <a:lnSpc>
                          <a:spcPct val="115000"/>
                        </a:lnSpc>
                        <a:spcAft>
                          <a:spcPts val="1000"/>
                        </a:spcAft>
                      </a:pPr>
                      <a:r>
                        <a:rPr lang="en-GB" sz="1000">
                          <a:effectLst/>
                        </a:rPr>
                        <a:t>%chromosomal</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44</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39</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32</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41</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40</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34</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42</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28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40</a:t>
                      </a:r>
                      <a:endParaRPr lang="fr-FR" sz="1000">
                        <a:effectLst/>
                        <a:latin typeface="Calibri"/>
                        <a:ea typeface="Calibri"/>
                        <a:cs typeface="Times New Roman"/>
                      </a:endParaRPr>
                    </a:p>
                  </a:txBody>
                  <a:tcPr marL="33472" marR="33472" marT="8657" marB="0" anchor="b"/>
                </a:tc>
              </a:tr>
              <a:tr h="342551">
                <a:tc>
                  <a:txBody>
                    <a:bodyPr/>
                    <a:lstStyle/>
                    <a:p>
                      <a:pPr>
                        <a:lnSpc>
                          <a:spcPct val="115000"/>
                        </a:lnSpc>
                        <a:spcAft>
                          <a:spcPts val="1000"/>
                        </a:spcAft>
                      </a:pPr>
                      <a:r>
                        <a:rPr lang="en-GB" sz="1000">
                          <a:effectLst/>
                        </a:rPr>
                        <a:t>% malformation</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53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41</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52</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53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41</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57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55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42</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51</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40</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55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46</a:t>
                      </a:r>
                      <a:endParaRPr lang="fr-FR" sz="1000">
                        <a:effectLst/>
                        <a:latin typeface="Calibri"/>
                        <a:ea typeface="Calibri"/>
                        <a:cs typeface="Times New Roman"/>
                      </a:endParaRPr>
                    </a:p>
                  </a:txBody>
                  <a:tcPr marL="33472" marR="33472" marT="8657" marB="0" anchor="b"/>
                </a:tc>
              </a:tr>
              <a:tr h="182418">
                <a:tc>
                  <a:txBody>
                    <a:bodyPr/>
                    <a:lstStyle/>
                    <a:p>
                      <a:pPr>
                        <a:lnSpc>
                          <a:spcPct val="115000"/>
                        </a:lnSpc>
                        <a:spcAft>
                          <a:spcPts val="1000"/>
                        </a:spcAft>
                      </a:pPr>
                      <a:r>
                        <a:rPr lang="en-GB" sz="1000">
                          <a:effectLst/>
                        </a:rPr>
                        <a:t>%genetic</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0</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2</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9</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2</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12</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6</a:t>
                      </a:r>
                      <a:endParaRPr lang="fr-FR" sz="1000">
                        <a:effectLst/>
                        <a:latin typeface="Calibri"/>
                        <a:ea typeface="Calibri"/>
                        <a:cs typeface="Times New Roman"/>
                      </a:endParaRPr>
                    </a:p>
                  </a:txBody>
                  <a:tcPr marL="33472" marR="33472" marT="8657" marB="0" anchor="b"/>
                </a:tc>
              </a:tr>
              <a:tr h="182418">
                <a:tc>
                  <a:txBody>
                    <a:bodyPr/>
                    <a:lstStyle/>
                    <a:p>
                      <a:pPr>
                        <a:lnSpc>
                          <a:spcPct val="115000"/>
                        </a:lnSpc>
                        <a:spcAft>
                          <a:spcPts val="1000"/>
                        </a:spcAft>
                      </a:pPr>
                      <a:r>
                        <a:rPr lang="en-GB" sz="1000">
                          <a:effectLst/>
                        </a:rPr>
                        <a:t>%other</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10</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2</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12</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11</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11</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9</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10</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4</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11</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10</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14</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1000"/>
                        </a:spcAft>
                      </a:pPr>
                      <a:r>
                        <a:rPr lang="en-GB" sz="1000">
                          <a:effectLst/>
                        </a:rPr>
                        <a:t>8</a:t>
                      </a:r>
                      <a:endParaRPr lang="fr-FR" sz="1000">
                        <a:effectLst/>
                        <a:latin typeface="Calibri"/>
                        <a:ea typeface="Calibri"/>
                        <a:cs typeface="Times New Roman"/>
                      </a:endParaRPr>
                    </a:p>
                  </a:txBody>
                  <a:tcPr marL="33472" marR="33472" marT="8657" marB="0" anchor="b"/>
                </a:tc>
              </a:tr>
              <a:tr h="453487">
                <a:tc>
                  <a:txBody>
                    <a:bodyPr/>
                    <a:lstStyle/>
                    <a:p>
                      <a:pPr>
                        <a:lnSpc>
                          <a:spcPct val="115000"/>
                        </a:lnSpc>
                        <a:spcAft>
                          <a:spcPts val="0"/>
                        </a:spcAft>
                      </a:pPr>
                      <a:r>
                        <a:rPr lang="en-GB" sz="1000">
                          <a:effectLst/>
                        </a:rPr>
                        <a:t>Malformation/</a:t>
                      </a:r>
                      <a:endParaRPr lang="fr-FR" sz="1000">
                        <a:effectLst/>
                      </a:endParaRPr>
                    </a:p>
                    <a:p>
                      <a:pPr>
                        <a:lnSpc>
                          <a:spcPct val="115000"/>
                        </a:lnSpc>
                        <a:spcAft>
                          <a:spcPts val="0"/>
                        </a:spcAft>
                      </a:pPr>
                      <a:r>
                        <a:rPr lang="en-GB" sz="1000">
                          <a:effectLst/>
                        </a:rPr>
                        <a:t>chromosomal</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1000">
                          <a:effectLst/>
                        </a:rPr>
                        <a:t>0.93</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1000">
                          <a:effectLst/>
                        </a:rPr>
                        <a:t>1.27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1000">
                          <a:effectLst/>
                        </a:rPr>
                        <a:t>1.20</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1000">
                          <a:effectLst/>
                        </a:rPr>
                        <a:t>1.11</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1000">
                          <a:effectLst/>
                        </a:rPr>
                        <a:t>1.56</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1000">
                          <a:effectLst/>
                        </a:rPr>
                        <a:t>1.42</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1000">
                          <a:effectLst/>
                        </a:rPr>
                        <a:t>0.91</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1000">
                          <a:effectLst/>
                        </a:rPr>
                        <a:t>1,54</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1000">
                          <a:effectLst/>
                        </a:rPr>
                        <a:t>0.85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1000">
                          <a:effectLst/>
                        </a:rPr>
                        <a:t>1.15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1000">
                          <a:effectLst/>
                        </a:rPr>
                        <a:t>1.28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1000">
                          <a:effectLst/>
                        </a:rPr>
                        <a:t>1.72</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1000">
                          <a:effectLst/>
                        </a:rPr>
                        <a:t>1.02</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1000">
                          <a:effectLst/>
                        </a:rPr>
                        <a:t>1.08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1000">
                          <a:effectLst/>
                        </a:rPr>
                        <a:t>0.87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1000">
                          <a:effectLst/>
                        </a:rPr>
                        <a:t>1.05</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1000">
                          <a:effectLst/>
                        </a:rPr>
                        <a:t>1.07</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1000">
                          <a:effectLst/>
                        </a:rPr>
                        <a:t>1.38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1000">
                          <a:effectLst/>
                        </a:rPr>
                        <a:t>1.08</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1000" dirty="0">
                          <a:effectLst/>
                        </a:rPr>
                        <a:t>0.79</a:t>
                      </a:r>
                      <a:endParaRPr lang="fr-FR" sz="1000" dirty="0">
                        <a:effectLst/>
                        <a:latin typeface="Calibri"/>
                        <a:ea typeface="Calibri"/>
                        <a:cs typeface="Times New Roman"/>
                      </a:endParaRPr>
                    </a:p>
                  </a:txBody>
                  <a:tcPr marL="33472" marR="33472" marT="8657" marB="0" anchor="b">
                    <a:solidFill>
                      <a:schemeClr val="accent3">
                        <a:lumMod val="60000"/>
                        <a:lumOff val="40000"/>
                      </a:schemeClr>
                    </a:solidFill>
                  </a:tcPr>
                </a:tc>
                <a:tc>
                  <a:txBody>
                    <a:bodyPr/>
                    <a:lstStyle/>
                    <a:p>
                      <a:pPr>
                        <a:lnSpc>
                          <a:spcPct val="115000"/>
                        </a:lnSpc>
                        <a:spcAft>
                          <a:spcPts val="0"/>
                        </a:spcAft>
                      </a:pPr>
                      <a:r>
                        <a:rPr lang="en-GB" sz="1000">
                          <a:effectLst/>
                        </a:rPr>
                        <a:t>0.82</a:t>
                      </a:r>
                      <a:endParaRPr lang="fr-FR" sz="1000">
                        <a:effectLst/>
                        <a:latin typeface="Calibri"/>
                        <a:ea typeface="Calibri"/>
                        <a:cs typeface="Times New Roman"/>
                      </a:endParaRPr>
                    </a:p>
                  </a:txBody>
                  <a:tcPr marL="33472" marR="33472" marT="8657" marB="0" anchor="b"/>
                </a:tc>
                <a:tc>
                  <a:txBody>
                    <a:bodyPr/>
                    <a:lstStyle/>
                    <a:p>
                      <a:pPr>
                        <a:lnSpc>
                          <a:spcPct val="115000"/>
                        </a:lnSpc>
                        <a:spcAft>
                          <a:spcPts val="0"/>
                        </a:spcAft>
                      </a:pPr>
                      <a:r>
                        <a:rPr lang="en-GB" sz="1000" dirty="0">
                          <a:effectLst/>
                        </a:rPr>
                        <a:t>1.96</a:t>
                      </a:r>
                      <a:endParaRPr lang="fr-FR" sz="1000" dirty="0">
                        <a:effectLst/>
                        <a:latin typeface="Calibri"/>
                        <a:ea typeface="Calibri"/>
                        <a:cs typeface="Times New Roman"/>
                      </a:endParaRPr>
                    </a:p>
                  </a:txBody>
                  <a:tcPr marL="33472" marR="33472" marT="8657" marB="0" anchor="b">
                    <a:solidFill>
                      <a:schemeClr val="accent6">
                        <a:lumMod val="40000"/>
                        <a:lumOff val="60000"/>
                      </a:schemeClr>
                    </a:solidFill>
                  </a:tcPr>
                </a:tc>
                <a:tc>
                  <a:txBody>
                    <a:bodyPr/>
                    <a:lstStyle/>
                    <a:p>
                      <a:pPr>
                        <a:lnSpc>
                          <a:spcPct val="115000"/>
                        </a:lnSpc>
                        <a:spcAft>
                          <a:spcPts val="0"/>
                        </a:spcAft>
                      </a:pPr>
                      <a:r>
                        <a:rPr lang="en-GB" sz="1000" dirty="0">
                          <a:effectLst/>
                        </a:rPr>
                        <a:t>1.15</a:t>
                      </a:r>
                      <a:endParaRPr lang="fr-FR" sz="1000" dirty="0">
                        <a:effectLst/>
                        <a:latin typeface="Calibri"/>
                        <a:ea typeface="Calibri"/>
                        <a:cs typeface="Times New Roman"/>
                      </a:endParaRPr>
                    </a:p>
                  </a:txBody>
                  <a:tcPr marL="33472" marR="33472" marT="8657" marB="0" anchor="b"/>
                </a:tc>
              </a:tr>
            </a:tbl>
          </a:graphicData>
        </a:graphic>
      </p:graphicFrame>
      <p:sp>
        <p:nvSpPr>
          <p:cNvPr id="7" name="ZoneTexte 6"/>
          <p:cNvSpPr txBox="1"/>
          <p:nvPr/>
        </p:nvSpPr>
        <p:spPr>
          <a:xfrm>
            <a:off x="349537" y="6249396"/>
            <a:ext cx="8496944" cy="307777"/>
          </a:xfrm>
          <a:prstGeom prst="rect">
            <a:avLst/>
          </a:prstGeom>
          <a:noFill/>
        </p:spPr>
        <p:txBody>
          <a:bodyPr wrap="square" rtlCol="0">
            <a:spAutoFit/>
          </a:bodyPr>
          <a:lstStyle/>
          <a:p>
            <a:r>
              <a:rPr lang="en-GB" sz="1400" b="1" dirty="0"/>
              <a:t>Table 1.</a:t>
            </a:r>
            <a:r>
              <a:rPr lang="en-GB" sz="1400" dirty="0"/>
              <a:t> Number of </a:t>
            </a:r>
            <a:r>
              <a:rPr lang="en-GB" sz="1400" dirty="0" smtClean="0"/>
              <a:t>authorizations for </a:t>
            </a:r>
            <a:r>
              <a:rPr lang="en-GB" sz="1400" dirty="0"/>
              <a:t>medical </a:t>
            </a:r>
            <a:r>
              <a:rPr lang="en-GB" sz="1400" dirty="0" smtClean="0"/>
              <a:t>abortion </a:t>
            </a:r>
            <a:r>
              <a:rPr lang="en-GB" sz="1400" dirty="0"/>
              <a:t>issued in 2009, per type of medical indication</a:t>
            </a:r>
            <a:endParaRPr lang="fr-FR" sz="1400" dirty="0"/>
          </a:p>
        </p:txBody>
      </p:sp>
    </p:spTree>
    <p:extLst>
      <p:ext uri="{BB962C8B-B14F-4D97-AF65-F5344CB8AC3E}">
        <p14:creationId xmlns:p14="http://schemas.microsoft.com/office/powerpoint/2010/main" val="4155948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990600"/>
          </a:xfrm>
        </p:spPr>
        <p:txBody>
          <a:bodyPr>
            <a:normAutofit/>
          </a:bodyPr>
          <a:lstStyle/>
          <a:p>
            <a:r>
              <a:rPr lang="en-GB" sz="3200" b="1" cap="small" dirty="0"/>
              <a:t>Ethnographic data from </a:t>
            </a:r>
            <a:r>
              <a:rPr lang="en-GB" sz="3200" b="1" cap="small" dirty="0" smtClean="0"/>
              <a:t>two DPN centres</a:t>
            </a:r>
            <a:endParaRPr lang="fr-FR" sz="32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380697286"/>
              </p:ext>
            </p:extLst>
          </p:nvPr>
        </p:nvGraphicFramePr>
        <p:xfrm>
          <a:off x="827584" y="1268759"/>
          <a:ext cx="7344816" cy="5112568"/>
        </p:xfrm>
        <a:graphic>
          <a:graphicData uri="http://schemas.openxmlformats.org/drawingml/2006/table">
            <a:tbl>
              <a:tblPr firstRow="1" firstCol="1" bandRow="1">
                <a:tableStyleId>{5C22544A-7EE6-4342-B048-85BDC9FD1C3A}</a:tableStyleId>
              </a:tblPr>
              <a:tblGrid>
                <a:gridCol w="3741605"/>
                <a:gridCol w="3603211"/>
              </a:tblGrid>
              <a:tr h="186102">
                <a:tc>
                  <a:txBody>
                    <a:bodyPr/>
                    <a:lstStyle/>
                    <a:p>
                      <a:pPr indent="270510" algn="ctr">
                        <a:lnSpc>
                          <a:spcPct val="115000"/>
                        </a:lnSpc>
                        <a:spcAft>
                          <a:spcPts val="600"/>
                        </a:spcAft>
                      </a:pPr>
                      <a:r>
                        <a:rPr lang="en-GB" sz="900" dirty="0">
                          <a:effectLst/>
                        </a:rPr>
                        <a:t>Parisian centre</a:t>
                      </a:r>
                      <a:endParaRPr lang="fr-FR" sz="800" dirty="0">
                        <a:effectLst/>
                        <a:latin typeface="Calibri"/>
                        <a:ea typeface="Calibri"/>
                        <a:cs typeface="Times New Roman"/>
                      </a:endParaRPr>
                    </a:p>
                  </a:txBody>
                  <a:tcPr marL="44531" marR="44531" marT="7106" marB="0">
                    <a:solidFill>
                      <a:schemeClr val="tx2"/>
                    </a:solidFill>
                  </a:tcPr>
                </a:tc>
                <a:tc>
                  <a:txBody>
                    <a:bodyPr/>
                    <a:lstStyle/>
                    <a:p>
                      <a:pPr algn="ctr">
                        <a:lnSpc>
                          <a:spcPct val="115000"/>
                        </a:lnSpc>
                        <a:spcAft>
                          <a:spcPts val="600"/>
                        </a:spcAft>
                      </a:pPr>
                      <a:r>
                        <a:rPr lang="en-GB" sz="900" dirty="0">
                          <a:effectLst/>
                        </a:rPr>
                        <a:t>Provincial centre</a:t>
                      </a:r>
                      <a:endParaRPr lang="fr-FR" sz="800" dirty="0">
                        <a:effectLst/>
                        <a:latin typeface="Calibri"/>
                        <a:ea typeface="Calibri"/>
                        <a:cs typeface="Times New Roman"/>
                      </a:endParaRPr>
                    </a:p>
                  </a:txBody>
                  <a:tcPr marL="44531" marR="44531" marT="7106" marB="0">
                    <a:solidFill>
                      <a:schemeClr val="tx2"/>
                    </a:solidFill>
                  </a:tcPr>
                </a:tc>
              </a:tr>
              <a:tr h="262071">
                <a:tc gridSpan="2">
                  <a:txBody>
                    <a:bodyPr/>
                    <a:lstStyle/>
                    <a:p>
                      <a:pPr algn="ctr">
                        <a:lnSpc>
                          <a:spcPct val="115000"/>
                        </a:lnSpc>
                        <a:spcBef>
                          <a:spcPts val="600"/>
                        </a:spcBef>
                        <a:spcAft>
                          <a:spcPts val="600"/>
                        </a:spcAft>
                      </a:pPr>
                      <a:r>
                        <a:rPr lang="en-GB" sz="900" dirty="0">
                          <a:effectLst/>
                        </a:rPr>
                        <a:t>Structural organization of work</a:t>
                      </a:r>
                      <a:endParaRPr lang="fr-FR" sz="800" dirty="0">
                        <a:effectLst/>
                        <a:latin typeface="Calibri"/>
                        <a:ea typeface="Calibri"/>
                        <a:cs typeface="Times New Roman"/>
                      </a:endParaRPr>
                    </a:p>
                  </a:txBody>
                  <a:tcPr marL="44531" marR="44531" marT="7106" marB="0">
                    <a:solidFill>
                      <a:schemeClr val="tx2"/>
                    </a:solidFill>
                  </a:tcPr>
                </a:tc>
                <a:tc hMerge="1">
                  <a:txBody>
                    <a:bodyPr/>
                    <a:lstStyle/>
                    <a:p>
                      <a:endParaRPr lang="fr-FR"/>
                    </a:p>
                  </a:txBody>
                  <a:tcPr/>
                </a:tc>
              </a:tr>
              <a:tr h="262071">
                <a:tc>
                  <a:txBody>
                    <a:bodyPr/>
                    <a:lstStyle/>
                    <a:p>
                      <a:pPr indent="270510" algn="ctr">
                        <a:lnSpc>
                          <a:spcPct val="115000"/>
                        </a:lnSpc>
                        <a:spcBef>
                          <a:spcPts val="600"/>
                        </a:spcBef>
                        <a:spcAft>
                          <a:spcPts val="600"/>
                        </a:spcAft>
                      </a:pPr>
                      <a:r>
                        <a:rPr lang="en-GB" sz="900" dirty="0">
                          <a:solidFill>
                            <a:schemeClr val="tx1"/>
                          </a:solidFill>
                          <a:effectLst/>
                        </a:rPr>
                        <a:t>Pyramidal model: traditional formalism</a:t>
                      </a:r>
                      <a:endParaRPr lang="fr-FR" sz="800" dirty="0">
                        <a:solidFill>
                          <a:schemeClr val="tx1"/>
                        </a:solidFill>
                        <a:effectLst/>
                        <a:latin typeface="Calibri"/>
                        <a:ea typeface="Calibri"/>
                        <a:cs typeface="Times New Roman"/>
                      </a:endParaRPr>
                    </a:p>
                  </a:txBody>
                  <a:tcPr marL="44531" marR="44531" marT="7106" marB="0">
                    <a:solidFill>
                      <a:schemeClr val="accent3">
                        <a:lumMod val="20000"/>
                        <a:lumOff val="80000"/>
                      </a:schemeClr>
                    </a:solidFill>
                  </a:tcPr>
                </a:tc>
                <a:tc>
                  <a:txBody>
                    <a:bodyPr/>
                    <a:lstStyle/>
                    <a:p>
                      <a:pPr algn="ctr">
                        <a:lnSpc>
                          <a:spcPct val="115000"/>
                        </a:lnSpc>
                        <a:spcBef>
                          <a:spcPts val="600"/>
                        </a:spcBef>
                        <a:spcAft>
                          <a:spcPts val="600"/>
                        </a:spcAft>
                      </a:pPr>
                      <a:r>
                        <a:rPr lang="en-GB" sz="900">
                          <a:effectLst/>
                        </a:rPr>
                        <a:t>Network model: flexibility</a:t>
                      </a:r>
                      <a:endParaRPr lang="fr-FR" sz="800">
                        <a:effectLst/>
                        <a:latin typeface="Calibri"/>
                        <a:ea typeface="Calibri"/>
                        <a:cs typeface="Times New Roman"/>
                      </a:endParaRPr>
                    </a:p>
                  </a:txBody>
                  <a:tcPr marL="44531" marR="44531" marT="7106" marB="0"/>
                </a:tc>
              </a:tr>
              <a:tr h="364181">
                <a:tc>
                  <a:txBody>
                    <a:bodyPr/>
                    <a:lstStyle/>
                    <a:p>
                      <a:pPr marL="342900" lvl="0" indent="-342900" algn="just">
                        <a:lnSpc>
                          <a:spcPct val="115000"/>
                        </a:lnSpc>
                        <a:spcAft>
                          <a:spcPts val="600"/>
                        </a:spcAft>
                        <a:buFont typeface="Symbol"/>
                        <a:buChar char=""/>
                        <a:tabLst>
                          <a:tab pos="224155" algn="l"/>
                        </a:tabLst>
                      </a:pPr>
                      <a:r>
                        <a:rPr lang="en-GB" sz="900" dirty="0">
                          <a:solidFill>
                            <a:schemeClr val="tx1"/>
                          </a:solidFill>
                          <a:effectLst/>
                        </a:rPr>
                        <a:t>Staged hierarchy: placement of participants and mode of communication</a:t>
                      </a:r>
                      <a:endParaRPr lang="fr-FR" sz="800" dirty="0">
                        <a:solidFill>
                          <a:schemeClr val="tx1"/>
                        </a:solidFill>
                        <a:effectLst/>
                        <a:latin typeface="Calibri"/>
                        <a:ea typeface="Calibri"/>
                        <a:cs typeface="Times New Roman"/>
                      </a:endParaRPr>
                    </a:p>
                  </a:txBody>
                  <a:tcPr marL="44531" marR="44531" marT="7106" marB="0">
                    <a:solidFill>
                      <a:schemeClr val="accent3">
                        <a:lumMod val="40000"/>
                        <a:lumOff val="60000"/>
                      </a:schemeClr>
                    </a:solidFill>
                  </a:tcPr>
                </a:tc>
                <a:tc>
                  <a:txBody>
                    <a:bodyPr/>
                    <a:lstStyle/>
                    <a:p>
                      <a:pPr marL="342900" lvl="0" indent="-342900" algn="just">
                        <a:lnSpc>
                          <a:spcPct val="115000"/>
                        </a:lnSpc>
                        <a:spcAft>
                          <a:spcPts val="600"/>
                        </a:spcAft>
                        <a:buFont typeface="Symbol"/>
                        <a:buChar char=""/>
                      </a:pPr>
                      <a:r>
                        <a:rPr lang="en-GB" sz="900">
                          <a:effectLst/>
                        </a:rPr>
                        <a:t>Fluid and polite relationships between participants. Free placement around a table</a:t>
                      </a:r>
                      <a:endParaRPr lang="fr-FR" sz="800">
                        <a:effectLst/>
                        <a:latin typeface="Calibri"/>
                        <a:ea typeface="Calibri"/>
                        <a:cs typeface="Times New Roman"/>
                      </a:endParaRPr>
                    </a:p>
                  </a:txBody>
                  <a:tcPr marL="44531" marR="44531" marT="7106" marB="0"/>
                </a:tc>
              </a:tr>
              <a:tr h="716577">
                <a:tc>
                  <a:txBody>
                    <a:bodyPr/>
                    <a:lstStyle/>
                    <a:p>
                      <a:pPr marL="342900" lvl="0" indent="-342900" algn="just">
                        <a:lnSpc>
                          <a:spcPct val="115000"/>
                        </a:lnSpc>
                        <a:spcAft>
                          <a:spcPts val="600"/>
                        </a:spcAft>
                        <a:buFont typeface="Symbol"/>
                        <a:buChar char=""/>
                      </a:pPr>
                      <a:r>
                        <a:rPr lang="en-GB" sz="900" dirty="0">
                          <a:solidFill>
                            <a:schemeClr val="tx1"/>
                          </a:solidFill>
                          <a:effectLst/>
                        </a:rPr>
                        <a:t>Centralized organization of staff meetings,</a:t>
                      </a:r>
                      <a:endParaRPr lang="fr-FR" sz="800" dirty="0">
                        <a:solidFill>
                          <a:schemeClr val="tx1"/>
                        </a:solidFill>
                        <a:effectLst/>
                      </a:endParaRPr>
                    </a:p>
                    <a:p>
                      <a:pPr marL="457200" algn="just">
                        <a:lnSpc>
                          <a:spcPct val="115000"/>
                        </a:lnSpc>
                        <a:spcAft>
                          <a:spcPts val="600"/>
                        </a:spcAft>
                      </a:pPr>
                      <a:r>
                        <a:rPr lang="en-GB" sz="900" dirty="0">
                          <a:solidFill>
                            <a:schemeClr val="tx1"/>
                          </a:solidFill>
                          <a:effectLst/>
                        </a:rPr>
                        <a:t>standardized presentation of cases, ranking by medical specialty. </a:t>
                      </a:r>
                      <a:endParaRPr lang="fr-FR" sz="800" dirty="0">
                        <a:solidFill>
                          <a:schemeClr val="tx1"/>
                        </a:solidFill>
                        <a:effectLst/>
                        <a:latin typeface="Calibri"/>
                        <a:ea typeface="Calibri"/>
                        <a:cs typeface="Times New Roman"/>
                      </a:endParaRPr>
                    </a:p>
                  </a:txBody>
                  <a:tcPr marL="44531" marR="44531" marT="7106" marB="0">
                    <a:solidFill>
                      <a:schemeClr val="accent3">
                        <a:lumMod val="20000"/>
                        <a:lumOff val="80000"/>
                      </a:schemeClr>
                    </a:solidFill>
                  </a:tcPr>
                </a:tc>
                <a:tc>
                  <a:txBody>
                    <a:bodyPr/>
                    <a:lstStyle/>
                    <a:p>
                      <a:pPr marL="342900" lvl="0" indent="-342900" algn="just">
                        <a:lnSpc>
                          <a:spcPct val="115000"/>
                        </a:lnSpc>
                        <a:spcAft>
                          <a:spcPts val="600"/>
                        </a:spcAft>
                        <a:buFont typeface="Symbol"/>
                        <a:buChar char=""/>
                      </a:pPr>
                      <a:r>
                        <a:rPr lang="en-GB" sz="900" dirty="0">
                          <a:effectLst/>
                        </a:rPr>
                        <a:t>Dispersed organization of staff meetings, each participant brings his/her files, no standardized presentations, no ranking of cases.</a:t>
                      </a:r>
                      <a:endParaRPr lang="fr-FR" sz="800" dirty="0">
                        <a:effectLst/>
                        <a:latin typeface="Calibri"/>
                        <a:ea typeface="Calibri"/>
                        <a:cs typeface="Times New Roman"/>
                      </a:endParaRPr>
                    </a:p>
                  </a:txBody>
                  <a:tcPr marL="44531" marR="44531" marT="7106" marB="0"/>
                </a:tc>
              </a:tr>
              <a:tr h="539439">
                <a:tc>
                  <a:txBody>
                    <a:bodyPr/>
                    <a:lstStyle/>
                    <a:p>
                      <a:pPr marL="342900" lvl="0" indent="-342900" algn="just">
                        <a:lnSpc>
                          <a:spcPct val="115000"/>
                        </a:lnSpc>
                        <a:spcAft>
                          <a:spcPts val="600"/>
                        </a:spcAft>
                        <a:buFont typeface="Symbol"/>
                        <a:buChar char=""/>
                      </a:pPr>
                      <a:r>
                        <a:rPr lang="en-GB" sz="900" dirty="0">
                          <a:solidFill>
                            <a:schemeClr val="tx1"/>
                          </a:solidFill>
                          <a:effectLst/>
                        </a:rPr>
                        <a:t>Staff meetings behind closed doors: all participants in the same room with access code </a:t>
                      </a:r>
                      <a:endParaRPr lang="fr-FR" sz="800" dirty="0">
                        <a:solidFill>
                          <a:schemeClr val="tx1"/>
                        </a:solidFill>
                        <a:effectLst/>
                        <a:latin typeface="Calibri"/>
                        <a:ea typeface="Calibri"/>
                        <a:cs typeface="Times New Roman"/>
                      </a:endParaRPr>
                    </a:p>
                  </a:txBody>
                  <a:tcPr marL="44531" marR="44531" marT="7106" marB="0">
                    <a:solidFill>
                      <a:schemeClr val="accent3">
                        <a:lumMod val="40000"/>
                        <a:lumOff val="60000"/>
                      </a:schemeClr>
                    </a:solidFill>
                  </a:tcPr>
                </a:tc>
                <a:tc>
                  <a:txBody>
                    <a:bodyPr/>
                    <a:lstStyle/>
                    <a:p>
                      <a:pPr marL="342900" lvl="0" indent="-342900" algn="just">
                        <a:lnSpc>
                          <a:spcPct val="115000"/>
                        </a:lnSpc>
                        <a:spcAft>
                          <a:spcPts val="600"/>
                        </a:spcAft>
                        <a:buFont typeface="Symbol"/>
                        <a:buChar char=""/>
                      </a:pPr>
                      <a:r>
                        <a:rPr lang="en-GB" sz="900">
                          <a:effectLst/>
                        </a:rPr>
                        <a:t>Staff meetings disseminated: speech circulated via videoconferencing system</a:t>
                      </a:r>
                      <a:endParaRPr lang="fr-FR" sz="800">
                        <a:effectLst/>
                        <a:latin typeface="Calibri"/>
                        <a:ea typeface="Calibri"/>
                        <a:cs typeface="Times New Roman"/>
                      </a:endParaRPr>
                    </a:p>
                  </a:txBody>
                  <a:tcPr marL="44531" marR="44531" marT="7106" marB="0"/>
                </a:tc>
              </a:tr>
              <a:tr h="539439">
                <a:tc>
                  <a:txBody>
                    <a:bodyPr/>
                    <a:lstStyle/>
                    <a:p>
                      <a:pPr marL="342900" lvl="0" indent="-342900" algn="just">
                        <a:lnSpc>
                          <a:spcPct val="115000"/>
                        </a:lnSpc>
                        <a:spcAft>
                          <a:spcPts val="600"/>
                        </a:spcAft>
                        <a:buFont typeface="Symbol"/>
                        <a:buChar char=""/>
                      </a:pPr>
                      <a:r>
                        <a:rPr lang="en-GB" sz="900" dirty="0">
                          <a:solidFill>
                            <a:schemeClr val="tx1"/>
                          </a:solidFill>
                          <a:effectLst/>
                        </a:rPr>
                        <a:t>Efficiency goal: only compulsory cases discussed (preselection)</a:t>
                      </a:r>
                      <a:endParaRPr lang="fr-FR" sz="800" dirty="0">
                        <a:solidFill>
                          <a:schemeClr val="tx1"/>
                        </a:solidFill>
                        <a:effectLst/>
                        <a:latin typeface="Calibri"/>
                        <a:ea typeface="Calibri"/>
                        <a:cs typeface="Times New Roman"/>
                      </a:endParaRPr>
                    </a:p>
                  </a:txBody>
                  <a:tcPr marL="44531" marR="44531" marT="7106" marB="0">
                    <a:solidFill>
                      <a:schemeClr val="accent3">
                        <a:lumMod val="20000"/>
                        <a:lumOff val="80000"/>
                      </a:schemeClr>
                    </a:solidFill>
                  </a:tcPr>
                </a:tc>
                <a:tc>
                  <a:txBody>
                    <a:bodyPr/>
                    <a:lstStyle/>
                    <a:p>
                      <a:pPr marL="342900" lvl="0" indent="-342900" algn="just">
                        <a:lnSpc>
                          <a:spcPct val="115000"/>
                        </a:lnSpc>
                        <a:spcAft>
                          <a:spcPts val="600"/>
                        </a:spcAft>
                        <a:buFont typeface="Symbol"/>
                        <a:buChar char=""/>
                      </a:pPr>
                      <a:r>
                        <a:rPr lang="en-GB" sz="900" dirty="0">
                          <a:effectLst/>
                        </a:rPr>
                        <a:t>Social ties and training goal: all participants choose cases to be discussed, updates on previous cases</a:t>
                      </a:r>
                      <a:endParaRPr lang="fr-FR" sz="800" dirty="0">
                        <a:effectLst/>
                        <a:latin typeface="Calibri"/>
                        <a:ea typeface="Calibri"/>
                        <a:cs typeface="Times New Roman"/>
                      </a:endParaRPr>
                    </a:p>
                  </a:txBody>
                  <a:tcPr marL="44531" marR="44531" marT="7106" marB="0"/>
                </a:tc>
              </a:tr>
              <a:tr h="262071">
                <a:tc gridSpan="2">
                  <a:txBody>
                    <a:bodyPr/>
                    <a:lstStyle/>
                    <a:p>
                      <a:pPr marL="457200" algn="ctr">
                        <a:lnSpc>
                          <a:spcPct val="115000"/>
                        </a:lnSpc>
                        <a:spcBef>
                          <a:spcPts val="600"/>
                        </a:spcBef>
                        <a:spcAft>
                          <a:spcPts val="600"/>
                        </a:spcAft>
                      </a:pPr>
                      <a:r>
                        <a:rPr lang="en-GB" sz="900" dirty="0">
                          <a:effectLst/>
                        </a:rPr>
                        <a:t>Deliberation and decisional process</a:t>
                      </a:r>
                      <a:endParaRPr lang="fr-FR" sz="800" dirty="0">
                        <a:effectLst/>
                        <a:latin typeface="Calibri"/>
                        <a:ea typeface="Calibri"/>
                        <a:cs typeface="Times New Roman"/>
                      </a:endParaRPr>
                    </a:p>
                  </a:txBody>
                  <a:tcPr marL="44531" marR="44531" marT="7106" marB="0">
                    <a:solidFill>
                      <a:schemeClr val="tx2"/>
                    </a:solidFill>
                  </a:tcPr>
                </a:tc>
                <a:tc hMerge="1">
                  <a:txBody>
                    <a:bodyPr/>
                    <a:lstStyle/>
                    <a:p>
                      <a:endParaRPr lang="fr-FR"/>
                    </a:p>
                  </a:txBody>
                  <a:tcPr/>
                </a:tc>
              </a:tr>
              <a:tr h="539439">
                <a:tc>
                  <a:txBody>
                    <a:bodyPr/>
                    <a:lstStyle/>
                    <a:p>
                      <a:pPr marL="342900" lvl="0" indent="-342900" algn="just">
                        <a:lnSpc>
                          <a:spcPct val="115000"/>
                        </a:lnSpc>
                        <a:spcAft>
                          <a:spcPts val="600"/>
                        </a:spcAft>
                        <a:buFont typeface="Symbol"/>
                        <a:buChar char=""/>
                      </a:pPr>
                      <a:r>
                        <a:rPr lang="en-GB" sz="900" dirty="0">
                          <a:solidFill>
                            <a:schemeClr val="tx1"/>
                          </a:solidFill>
                          <a:effectLst/>
                        </a:rPr>
                        <a:t>Abortion freely expressed and actively proposed to women so as to alleviate their guilt</a:t>
                      </a:r>
                      <a:endParaRPr lang="fr-FR" sz="800" dirty="0">
                        <a:solidFill>
                          <a:schemeClr val="tx1"/>
                        </a:solidFill>
                        <a:effectLst/>
                        <a:latin typeface="Calibri"/>
                        <a:ea typeface="Calibri"/>
                        <a:cs typeface="Times New Roman"/>
                      </a:endParaRPr>
                    </a:p>
                  </a:txBody>
                  <a:tcPr marL="44531" marR="44531" marT="7106" marB="0">
                    <a:solidFill>
                      <a:schemeClr val="accent3">
                        <a:lumMod val="40000"/>
                        <a:lumOff val="60000"/>
                      </a:schemeClr>
                    </a:solidFill>
                  </a:tcPr>
                </a:tc>
                <a:tc>
                  <a:txBody>
                    <a:bodyPr/>
                    <a:lstStyle/>
                    <a:p>
                      <a:pPr marL="342900" lvl="0" indent="-342900" algn="just">
                        <a:lnSpc>
                          <a:spcPct val="115000"/>
                        </a:lnSpc>
                        <a:spcAft>
                          <a:spcPts val="600"/>
                        </a:spcAft>
                        <a:buFont typeface="Symbol"/>
                        <a:buChar char=""/>
                      </a:pPr>
                      <a:r>
                        <a:rPr lang="en-GB" sz="900">
                          <a:effectLst/>
                        </a:rPr>
                        <a:t>Abortion rarely expressed or only in euphemistic forms</a:t>
                      </a:r>
                      <a:endParaRPr lang="fr-FR" sz="800">
                        <a:effectLst/>
                        <a:latin typeface="Calibri"/>
                        <a:ea typeface="Calibri"/>
                        <a:cs typeface="Times New Roman"/>
                      </a:endParaRPr>
                    </a:p>
                  </a:txBody>
                  <a:tcPr marL="44531" marR="44531" marT="7106" marB="0"/>
                </a:tc>
              </a:tr>
              <a:tr h="539439">
                <a:tc>
                  <a:txBody>
                    <a:bodyPr/>
                    <a:lstStyle/>
                    <a:p>
                      <a:pPr marL="342900" lvl="0" indent="-342900" algn="just">
                        <a:lnSpc>
                          <a:spcPct val="115000"/>
                        </a:lnSpc>
                        <a:spcAft>
                          <a:spcPts val="600"/>
                        </a:spcAft>
                        <a:buFont typeface="Symbol"/>
                        <a:buChar char=""/>
                      </a:pPr>
                      <a:r>
                        <a:rPr lang="en-GB" sz="900" dirty="0">
                          <a:solidFill>
                            <a:schemeClr val="tx1"/>
                          </a:solidFill>
                          <a:effectLst/>
                        </a:rPr>
                        <a:t>Practical scaling of conditions related to abortion: abortion proposed, accepted if requested, refused.</a:t>
                      </a:r>
                      <a:endParaRPr lang="fr-FR" sz="800" dirty="0">
                        <a:solidFill>
                          <a:schemeClr val="tx1"/>
                        </a:solidFill>
                        <a:effectLst/>
                        <a:latin typeface="Calibri"/>
                        <a:ea typeface="Calibri"/>
                        <a:cs typeface="Times New Roman"/>
                      </a:endParaRPr>
                    </a:p>
                  </a:txBody>
                  <a:tcPr marL="44531" marR="44531" marT="7106" marB="0">
                    <a:solidFill>
                      <a:schemeClr val="accent3">
                        <a:lumMod val="40000"/>
                        <a:lumOff val="60000"/>
                      </a:schemeClr>
                    </a:solidFill>
                  </a:tcPr>
                </a:tc>
                <a:tc>
                  <a:txBody>
                    <a:bodyPr/>
                    <a:lstStyle/>
                    <a:p>
                      <a:pPr marL="342900" lvl="0" indent="-342900" algn="just">
                        <a:lnSpc>
                          <a:spcPct val="115000"/>
                        </a:lnSpc>
                        <a:spcAft>
                          <a:spcPts val="600"/>
                        </a:spcAft>
                        <a:buFont typeface="Symbol"/>
                        <a:buChar char=""/>
                      </a:pPr>
                      <a:r>
                        <a:rPr lang="en-GB" sz="900">
                          <a:effectLst/>
                        </a:rPr>
                        <a:t>Primacy given to comprehensive information, practitioners attentive and waiting-to-see</a:t>
                      </a:r>
                      <a:endParaRPr lang="fr-FR" sz="800">
                        <a:effectLst/>
                        <a:latin typeface="Calibri"/>
                        <a:ea typeface="Calibri"/>
                        <a:cs typeface="Times New Roman"/>
                      </a:endParaRPr>
                    </a:p>
                  </a:txBody>
                  <a:tcPr marL="44531" marR="44531" marT="7106" marB="0"/>
                </a:tc>
              </a:tr>
              <a:tr h="362300">
                <a:tc>
                  <a:txBody>
                    <a:bodyPr/>
                    <a:lstStyle/>
                    <a:p>
                      <a:pPr marL="342900" lvl="0" indent="-342900" algn="just">
                        <a:lnSpc>
                          <a:spcPct val="115000"/>
                        </a:lnSpc>
                        <a:spcAft>
                          <a:spcPts val="600"/>
                        </a:spcAft>
                        <a:buFont typeface="Symbol"/>
                        <a:buChar char=""/>
                      </a:pPr>
                      <a:r>
                        <a:rPr lang="en-GB" sz="900" dirty="0">
                          <a:solidFill>
                            <a:schemeClr val="tx1"/>
                          </a:solidFill>
                          <a:effectLst/>
                        </a:rPr>
                        <a:t>Low tolerance for risk of intellectual disability</a:t>
                      </a:r>
                      <a:endParaRPr lang="fr-FR" sz="800" dirty="0">
                        <a:solidFill>
                          <a:schemeClr val="tx1"/>
                        </a:solidFill>
                        <a:effectLst/>
                        <a:latin typeface="Calibri"/>
                        <a:ea typeface="Calibri"/>
                        <a:cs typeface="Times New Roman"/>
                      </a:endParaRPr>
                    </a:p>
                  </a:txBody>
                  <a:tcPr marL="44531" marR="44531" marT="7106" marB="0">
                    <a:solidFill>
                      <a:schemeClr val="accent3">
                        <a:lumMod val="20000"/>
                        <a:lumOff val="80000"/>
                      </a:schemeClr>
                    </a:solidFill>
                  </a:tcPr>
                </a:tc>
                <a:tc>
                  <a:txBody>
                    <a:bodyPr/>
                    <a:lstStyle/>
                    <a:p>
                      <a:pPr marL="342900" lvl="0" indent="-342900" algn="just">
                        <a:lnSpc>
                          <a:spcPct val="115000"/>
                        </a:lnSpc>
                        <a:spcAft>
                          <a:spcPts val="600"/>
                        </a:spcAft>
                        <a:buFont typeface="Symbol"/>
                        <a:buChar char=""/>
                      </a:pPr>
                      <a:r>
                        <a:rPr lang="en-GB" sz="900">
                          <a:effectLst/>
                        </a:rPr>
                        <a:t>Tolerance for risk of intellectual disability, parents to decide</a:t>
                      </a:r>
                      <a:endParaRPr lang="fr-FR" sz="800">
                        <a:effectLst/>
                        <a:latin typeface="Calibri"/>
                        <a:ea typeface="Calibri"/>
                        <a:cs typeface="Times New Roman"/>
                      </a:endParaRPr>
                    </a:p>
                  </a:txBody>
                  <a:tcPr marL="44531" marR="44531" marT="7106" marB="0"/>
                </a:tc>
              </a:tr>
              <a:tr h="539439">
                <a:tc>
                  <a:txBody>
                    <a:bodyPr/>
                    <a:lstStyle/>
                    <a:p>
                      <a:pPr marL="342900" lvl="0" indent="-342900" algn="just">
                        <a:lnSpc>
                          <a:spcPct val="115000"/>
                        </a:lnSpc>
                        <a:spcAft>
                          <a:spcPts val="600"/>
                        </a:spcAft>
                        <a:buFont typeface="Symbol"/>
                        <a:buChar char=""/>
                      </a:pPr>
                      <a:r>
                        <a:rPr lang="en-GB" sz="900" dirty="0">
                          <a:solidFill>
                            <a:schemeClr val="tx1"/>
                          </a:solidFill>
                          <a:effectLst/>
                        </a:rPr>
                        <a:t>Scepticism with respect to evidence-based medicine, practitioners aware of the threat of a lawsuit</a:t>
                      </a:r>
                      <a:endParaRPr lang="fr-FR" sz="800" dirty="0">
                        <a:solidFill>
                          <a:schemeClr val="tx1"/>
                        </a:solidFill>
                        <a:effectLst/>
                        <a:latin typeface="Calibri"/>
                        <a:ea typeface="Calibri"/>
                        <a:cs typeface="Times New Roman"/>
                      </a:endParaRPr>
                    </a:p>
                  </a:txBody>
                  <a:tcPr marL="44531" marR="44531" marT="7106" marB="0">
                    <a:solidFill>
                      <a:schemeClr val="accent3">
                        <a:lumMod val="40000"/>
                        <a:lumOff val="60000"/>
                      </a:schemeClr>
                    </a:solidFill>
                  </a:tcPr>
                </a:tc>
                <a:tc>
                  <a:txBody>
                    <a:bodyPr/>
                    <a:lstStyle/>
                    <a:p>
                      <a:pPr marL="342900" lvl="0" indent="-342900" algn="just">
                        <a:lnSpc>
                          <a:spcPct val="115000"/>
                        </a:lnSpc>
                        <a:spcAft>
                          <a:spcPts val="600"/>
                        </a:spcAft>
                        <a:buFont typeface="Symbol"/>
                        <a:buChar char=""/>
                      </a:pPr>
                      <a:r>
                        <a:rPr lang="en-GB" sz="900" dirty="0">
                          <a:effectLst/>
                        </a:rPr>
                        <a:t>Trust in evidence-based medicine</a:t>
                      </a:r>
                      <a:endParaRPr lang="fr-FR" sz="800" dirty="0">
                        <a:effectLst/>
                        <a:latin typeface="Calibri"/>
                        <a:ea typeface="Calibri"/>
                        <a:cs typeface="Times New Roman"/>
                      </a:endParaRPr>
                    </a:p>
                  </a:txBody>
                  <a:tcPr marL="44531" marR="44531" marT="7106" marB="0"/>
                </a:tc>
              </a:tr>
            </a:tbl>
          </a:graphicData>
        </a:graphic>
      </p:graphicFrame>
    </p:spTree>
    <p:extLst>
      <p:ext uri="{BB962C8B-B14F-4D97-AF65-F5344CB8AC3E}">
        <p14:creationId xmlns:p14="http://schemas.microsoft.com/office/powerpoint/2010/main" val="691048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cap="small" dirty="0" err="1" smtClean="0"/>
              <a:t>Discussing</a:t>
            </a:r>
            <a:r>
              <a:rPr lang="fr-FR" sz="3600" b="1" cap="small" dirty="0" smtClean="0"/>
              <a:t> about abortion</a:t>
            </a:r>
            <a:endParaRPr lang="fr-FR" sz="3600" b="1" cap="small" dirty="0"/>
          </a:p>
        </p:txBody>
      </p:sp>
      <p:sp>
        <p:nvSpPr>
          <p:cNvPr id="3" name="Espace réservé du contenu 2"/>
          <p:cNvSpPr>
            <a:spLocks noGrp="1"/>
          </p:cNvSpPr>
          <p:nvPr>
            <p:ph idx="1"/>
          </p:nvPr>
        </p:nvSpPr>
        <p:spPr/>
        <p:txBody>
          <a:bodyPr>
            <a:normAutofit/>
          </a:bodyPr>
          <a:lstStyle/>
          <a:p>
            <a:r>
              <a:rPr lang="fr-FR" sz="2000" b="1" dirty="0" err="1" smtClean="0"/>
              <a:t>Parisian</a:t>
            </a:r>
            <a:r>
              <a:rPr lang="fr-FR" sz="2000" b="1" dirty="0" smtClean="0"/>
              <a:t> centre</a:t>
            </a:r>
          </a:p>
          <a:p>
            <a:pPr marL="0" indent="0">
              <a:buNone/>
            </a:pPr>
            <a:endParaRPr lang="fr-FR" sz="800" b="1" dirty="0" smtClean="0"/>
          </a:p>
          <a:p>
            <a:pPr marL="0" indent="0" algn="ctr">
              <a:buNone/>
            </a:pPr>
            <a:r>
              <a:rPr lang="en-GB" sz="1600" i="1" dirty="0"/>
              <a:t>“When we meet the parents, and it’s a serious case, […] we suggest, we tell them it’s serious and that they can terminate the pregnancy. Under normal circumstances it is up to them to ask, but in this case we suggest it. We follow the line laid down by my predecessor […]. We tell them ‘it’s your decision’. If they wish to keep the baby, we tell them we will look after it and we advise them. But we make the suggestion.” </a:t>
            </a:r>
            <a:r>
              <a:rPr lang="en-GB" sz="1600" i="1" dirty="0" smtClean="0"/>
              <a:t>(Interview with the coordinator)</a:t>
            </a:r>
          </a:p>
          <a:p>
            <a:pPr marL="0" indent="0" algn="ctr">
              <a:buNone/>
            </a:pPr>
            <a:endParaRPr lang="fr-FR" sz="1600" dirty="0"/>
          </a:p>
          <a:p>
            <a:pPr marL="0" indent="0" algn="ctr">
              <a:buNone/>
            </a:pPr>
            <a:r>
              <a:rPr lang="en-GB" sz="1600" i="1" dirty="0" smtClean="0"/>
              <a:t>“</a:t>
            </a:r>
            <a:r>
              <a:rPr lang="en-GB" sz="1600" i="1" dirty="0"/>
              <a:t>He had a human vision which can’t be found in the law. He believed that it was not down to the parents to bear the guilt of killing their child” (interview with the supervisor</a:t>
            </a:r>
            <a:r>
              <a:rPr lang="en-GB" sz="1600" i="1" dirty="0" smtClean="0"/>
              <a:t>).</a:t>
            </a:r>
          </a:p>
          <a:p>
            <a:pPr marL="0" indent="0">
              <a:buNone/>
            </a:pPr>
            <a:endParaRPr lang="en-GB" sz="800" b="1" dirty="0" smtClean="0"/>
          </a:p>
          <a:p>
            <a:pPr marL="0" indent="0">
              <a:buNone/>
            </a:pPr>
            <a:r>
              <a:rPr lang="en-GB" sz="2000" b="1" dirty="0" smtClean="0"/>
              <a:t>Provincial centre </a:t>
            </a:r>
          </a:p>
          <a:p>
            <a:pPr marL="0" indent="0">
              <a:buNone/>
            </a:pPr>
            <a:endParaRPr lang="fr-FR" sz="800" b="1" dirty="0"/>
          </a:p>
          <a:p>
            <a:pPr marL="0" indent="0">
              <a:buNone/>
            </a:pPr>
            <a:r>
              <a:rPr lang="fr-FR" sz="1600" dirty="0" err="1" smtClean="0"/>
              <a:t>Coordinator</a:t>
            </a:r>
            <a:r>
              <a:rPr lang="fr-FR" sz="1600" dirty="0" smtClean="0"/>
              <a:t> : </a:t>
            </a:r>
            <a:r>
              <a:rPr lang="en-GB" sz="1600" dirty="0" smtClean="0"/>
              <a:t>: </a:t>
            </a:r>
            <a:r>
              <a:rPr lang="en-GB" sz="1600" i="1" dirty="0"/>
              <a:t>is she asking for a termination?</a:t>
            </a:r>
            <a:endParaRPr lang="fr-FR" sz="1600" dirty="0"/>
          </a:p>
          <a:p>
            <a:pPr marL="0" indent="0">
              <a:buNone/>
            </a:pPr>
            <a:r>
              <a:rPr lang="en-GB" sz="1600" dirty="0"/>
              <a:t>S</a:t>
            </a:r>
            <a:r>
              <a:rPr lang="en-GB" sz="1600" dirty="0" smtClean="0"/>
              <a:t>onographer : </a:t>
            </a:r>
            <a:r>
              <a:rPr lang="en-GB" sz="1600" i="1" dirty="0"/>
              <a:t>she’s worried, she hasn’t asked, but she is aware that the question may arise. We need to give her the information.</a:t>
            </a:r>
            <a:endParaRPr lang="fr-FR" sz="1600" dirty="0"/>
          </a:p>
          <a:p>
            <a:pPr marL="0" indent="0">
              <a:buNone/>
            </a:pPr>
            <a:endParaRPr lang="fr-FR" dirty="0"/>
          </a:p>
        </p:txBody>
      </p:sp>
    </p:spTree>
    <p:extLst>
      <p:ext uri="{BB962C8B-B14F-4D97-AF65-F5344CB8AC3E}">
        <p14:creationId xmlns:p14="http://schemas.microsoft.com/office/powerpoint/2010/main" val="3475433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cap="small" dirty="0" err="1" smtClean="0"/>
              <a:t>Risk</a:t>
            </a:r>
            <a:r>
              <a:rPr lang="fr-FR" sz="3200" b="1" cap="small" dirty="0" smtClean="0"/>
              <a:t> perception and </a:t>
            </a:r>
            <a:r>
              <a:rPr lang="fr-FR" sz="3200" b="1" cap="small" dirty="0" err="1" smtClean="0"/>
              <a:t>tolerance</a:t>
            </a:r>
            <a:r>
              <a:rPr lang="fr-FR" sz="3200" b="1" cap="small" dirty="0" smtClean="0"/>
              <a:t> to </a:t>
            </a:r>
            <a:r>
              <a:rPr lang="fr-FR" sz="3200" b="1" cap="small" dirty="0" err="1" smtClean="0"/>
              <a:t>disability</a:t>
            </a:r>
            <a:endParaRPr lang="fr-FR" sz="3200" b="1" cap="small"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
            </a:pPr>
            <a:r>
              <a:rPr lang="fr-FR" b="1" dirty="0" err="1" smtClean="0"/>
              <a:t>Parisian</a:t>
            </a:r>
            <a:r>
              <a:rPr lang="fr-FR" b="1" dirty="0" smtClean="0"/>
              <a:t> centre</a:t>
            </a:r>
          </a:p>
          <a:p>
            <a:pPr marL="0" indent="0">
              <a:buNone/>
            </a:pPr>
            <a:endParaRPr lang="fr-FR" sz="900" b="1" dirty="0" smtClean="0"/>
          </a:p>
          <a:p>
            <a:pPr marL="0" indent="0">
              <a:buNone/>
            </a:pPr>
            <a:r>
              <a:rPr lang="en-GB" sz="1900" dirty="0" smtClean="0"/>
              <a:t>Geneticist</a:t>
            </a:r>
            <a:r>
              <a:rPr lang="en-GB" sz="1900" i="1" dirty="0"/>
              <a:t>: We felt that as a prognosis a partial agenesis was no better than a complete agenesis! We need the neurologist’s opinion [absent that day]. We are pretty much convinced that he’ll suggest a termination. That’s what he’s proposed more than once in this type of case, so we need him to give his opinion, to meet her before we reach 32 weeks</a:t>
            </a:r>
            <a:r>
              <a:rPr lang="en-GB" sz="1900" i="1" dirty="0" smtClean="0"/>
              <a:t>.</a:t>
            </a:r>
          </a:p>
          <a:p>
            <a:pPr marL="0" indent="0">
              <a:buNone/>
            </a:pPr>
            <a:r>
              <a:rPr lang="en-GB" sz="1900" i="1" dirty="0" smtClean="0"/>
              <a:t> </a:t>
            </a:r>
            <a:endParaRPr lang="fr-FR" sz="1900" dirty="0"/>
          </a:p>
          <a:p>
            <a:pPr>
              <a:buFont typeface="Wingdings" panose="05000000000000000000" pitchFamily="2" charset="2"/>
              <a:buChar char="§"/>
            </a:pPr>
            <a:r>
              <a:rPr lang="en-GB" b="1" dirty="0"/>
              <a:t>P</a:t>
            </a:r>
            <a:r>
              <a:rPr lang="en-GB" b="1" dirty="0" smtClean="0"/>
              <a:t>rovincial centre</a:t>
            </a:r>
          </a:p>
          <a:p>
            <a:endParaRPr lang="fr-FR" sz="900" b="1" dirty="0"/>
          </a:p>
          <a:p>
            <a:pPr marL="0" indent="0">
              <a:buNone/>
            </a:pPr>
            <a:r>
              <a:rPr lang="en-GB" sz="1900" dirty="0"/>
              <a:t>C</a:t>
            </a:r>
            <a:r>
              <a:rPr lang="en-GB" sz="1900" dirty="0" smtClean="0"/>
              <a:t>oordinator </a:t>
            </a:r>
            <a:r>
              <a:rPr lang="en-GB" sz="1900" i="1" dirty="0" smtClean="0"/>
              <a:t>: </a:t>
            </a:r>
            <a:r>
              <a:rPr lang="en-GB" sz="1900" i="1" dirty="0"/>
              <a:t>it’s an isolated complete agenesis of the corpus callosum. We need to provide full information. Many of these children are fine. If the parents ask for a medical termination, we accept. That’s the attitude of X [paediatric neurologist] who monitors these children over the long term. The results are reassuring but don’t give us enough information to be able to refuse [an abortion for] these indications.</a:t>
            </a:r>
            <a:endParaRPr lang="fr-FR" sz="1900" dirty="0"/>
          </a:p>
          <a:p>
            <a:pPr marL="0" indent="0">
              <a:buNone/>
            </a:pPr>
            <a:endParaRPr lang="fr-FR" dirty="0"/>
          </a:p>
        </p:txBody>
      </p:sp>
    </p:spTree>
    <p:extLst>
      <p:ext uri="{BB962C8B-B14F-4D97-AF65-F5344CB8AC3E}">
        <p14:creationId xmlns:p14="http://schemas.microsoft.com/office/powerpoint/2010/main" val="2845143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990600"/>
          </a:xfrm>
        </p:spPr>
        <p:txBody>
          <a:bodyPr>
            <a:normAutofit/>
          </a:bodyPr>
          <a:lstStyle/>
          <a:p>
            <a:r>
              <a:rPr lang="fr-FR" sz="3600" b="1" cap="small" dirty="0" smtClean="0"/>
              <a:t>Conclusi</a:t>
            </a:r>
            <a:r>
              <a:rPr lang="fr-FR" sz="3600" b="1" cap="small" dirty="0" smtClean="0"/>
              <a:t>on</a:t>
            </a:r>
            <a:endParaRPr lang="fr-FR" sz="3600" b="1" cap="small" dirty="0"/>
          </a:p>
        </p:txBody>
      </p:sp>
      <p:sp>
        <p:nvSpPr>
          <p:cNvPr id="3" name="Espace réservé du contenu 2"/>
          <p:cNvSpPr>
            <a:spLocks noGrp="1"/>
          </p:cNvSpPr>
          <p:nvPr>
            <p:ph idx="1"/>
          </p:nvPr>
        </p:nvSpPr>
        <p:spPr>
          <a:xfrm>
            <a:off x="467544" y="1484784"/>
            <a:ext cx="8229600" cy="4997152"/>
          </a:xfrm>
        </p:spPr>
        <p:txBody>
          <a:bodyPr>
            <a:normAutofit fontScale="85000" lnSpcReduction="10000"/>
          </a:bodyPr>
          <a:lstStyle/>
          <a:p>
            <a:pPr>
              <a:spcAft>
                <a:spcPts val="1200"/>
              </a:spcAft>
              <a:buFont typeface="Wingdings" panose="05000000000000000000" pitchFamily="2" charset="2"/>
              <a:buChar char="§"/>
            </a:pPr>
            <a:r>
              <a:rPr lang="en-US" sz="2000" dirty="0"/>
              <a:t>Heterogeneity of practices in spite of the legal framework and the recommendations </a:t>
            </a:r>
            <a:endParaRPr lang="en-US" sz="2000" dirty="0" smtClean="0"/>
          </a:p>
          <a:p>
            <a:pPr>
              <a:spcAft>
                <a:spcPts val="1200"/>
              </a:spcAft>
              <a:buFont typeface="Wingdings" panose="05000000000000000000" pitchFamily="2" charset="2"/>
              <a:buChar char="§"/>
            </a:pPr>
            <a:r>
              <a:rPr lang="en-GB" sz="2000" dirty="0" smtClean="0"/>
              <a:t>PND </a:t>
            </a:r>
            <a:r>
              <a:rPr lang="en-GB" sz="2000" dirty="0" smtClean="0"/>
              <a:t>activity embedded in “therapeutic modernity” model</a:t>
            </a:r>
          </a:p>
          <a:p>
            <a:pPr>
              <a:spcAft>
                <a:spcPts val="1200"/>
              </a:spcAft>
              <a:buFont typeface="Wingdings" panose="05000000000000000000" pitchFamily="2" charset="2"/>
              <a:buChar char="§"/>
            </a:pPr>
            <a:r>
              <a:rPr lang="en-GB" sz="2000" dirty="0" smtClean="0"/>
              <a:t>Traditional clinical model has not disappeared, as witnessed by Parisian centre activity where migrant women are more numerous</a:t>
            </a:r>
          </a:p>
          <a:p>
            <a:pPr>
              <a:spcAft>
                <a:spcPts val="1200"/>
              </a:spcAft>
              <a:buFont typeface="Wingdings" panose="05000000000000000000" pitchFamily="2" charset="2"/>
              <a:buChar char="§"/>
            </a:pPr>
            <a:r>
              <a:rPr lang="en-US" sz="2000" dirty="0"/>
              <a:t>Do we have to consider provincial professionals as being ethical and Parisian  ones as conservative and </a:t>
            </a:r>
            <a:r>
              <a:rPr lang="en-US" sz="2000" dirty="0" err="1"/>
              <a:t>parternalistic</a:t>
            </a:r>
            <a:r>
              <a:rPr lang="en-US" sz="2000" dirty="0"/>
              <a:t> </a:t>
            </a:r>
            <a:r>
              <a:rPr lang="en-US" sz="2000" dirty="0" smtClean="0"/>
              <a:t>? </a:t>
            </a:r>
            <a:r>
              <a:rPr lang="en-US" sz="2000" dirty="0"/>
              <a:t>Not sure</a:t>
            </a:r>
            <a:r>
              <a:rPr lang="en-US" sz="2000" dirty="0" smtClean="0"/>
              <a:t>!</a:t>
            </a:r>
          </a:p>
          <a:p>
            <a:pPr>
              <a:spcAft>
                <a:spcPts val="1200"/>
              </a:spcAft>
              <a:buFont typeface="Wingdings" panose="05000000000000000000" pitchFamily="2" charset="2"/>
              <a:buChar char="§"/>
            </a:pPr>
            <a:r>
              <a:rPr lang="en-US" sz="2000" dirty="0"/>
              <a:t>The logic of rational choice sometimes conflicts with the logic of </a:t>
            </a:r>
            <a:r>
              <a:rPr lang="en-US" sz="2000" dirty="0" smtClean="0"/>
              <a:t>care (</a:t>
            </a:r>
            <a:r>
              <a:rPr lang="en-US" sz="2000" dirty="0" err="1" smtClean="0"/>
              <a:t>Mol</a:t>
            </a:r>
            <a:r>
              <a:rPr lang="en-US" sz="2000" dirty="0" smtClean="0"/>
              <a:t>, 2008</a:t>
            </a:r>
            <a:r>
              <a:rPr lang="en-US" sz="2000" dirty="0" smtClean="0"/>
              <a:t>)</a:t>
            </a:r>
          </a:p>
          <a:p>
            <a:pPr>
              <a:spcAft>
                <a:spcPts val="1200"/>
              </a:spcAft>
              <a:buFont typeface="Wingdings" panose="05000000000000000000" pitchFamily="2" charset="2"/>
              <a:buChar char="§"/>
            </a:pPr>
            <a:r>
              <a:rPr lang="en-US" sz="2100" dirty="0"/>
              <a:t>D</a:t>
            </a:r>
            <a:r>
              <a:rPr lang="en-US" sz="2100" dirty="0" smtClean="0"/>
              <a:t>ifferences </a:t>
            </a:r>
            <a:r>
              <a:rPr lang="en-US" sz="2100" dirty="0"/>
              <a:t>between </a:t>
            </a:r>
            <a:r>
              <a:rPr lang="en-US" sz="2100" dirty="0" smtClean="0"/>
              <a:t>centers </a:t>
            </a:r>
            <a:r>
              <a:rPr lang="en-US" sz="2100" dirty="0"/>
              <a:t>demonstrate, within the regulatory and standardized framework proper to therapeutic modernity, the capacity of the fetal medicine </a:t>
            </a:r>
            <a:r>
              <a:rPr lang="en-US" sz="2100" dirty="0" smtClean="0"/>
              <a:t>professional segment </a:t>
            </a:r>
            <a:r>
              <a:rPr lang="en-US" sz="2100" dirty="0"/>
              <a:t>to preserve the varying sensibilities that have traversed its </a:t>
            </a:r>
            <a:r>
              <a:rPr lang="en-US" sz="2100" dirty="0" smtClean="0"/>
              <a:t>history</a:t>
            </a:r>
            <a:endParaRPr lang="en-US" sz="2000" dirty="0" smtClean="0"/>
          </a:p>
          <a:p>
            <a:pPr marL="0" indent="0" algn="ctr">
              <a:spcAft>
                <a:spcPts val="1200"/>
              </a:spcAft>
              <a:buNone/>
            </a:pPr>
            <a:endParaRPr lang="en-US" sz="2000" b="1" dirty="0" smtClean="0"/>
          </a:p>
          <a:p>
            <a:pPr marL="0" indent="0" algn="ctr">
              <a:spcAft>
                <a:spcPts val="1200"/>
              </a:spcAft>
              <a:buNone/>
            </a:pPr>
            <a:r>
              <a:rPr lang="en-US" sz="2000" b="1" dirty="0" smtClean="0"/>
              <a:t>Thank </a:t>
            </a:r>
            <a:r>
              <a:rPr lang="en-US" sz="2000" b="1" dirty="0" smtClean="0"/>
              <a:t>you for yours attention </a:t>
            </a:r>
            <a:r>
              <a:rPr lang="en-US" sz="2000" b="1" dirty="0" smtClean="0"/>
              <a:t>!</a:t>
            </a:r>
            <a:endParaRPr lang="en-GB" sz="2000" dirty="0" smtClean="0"/>
          </a:p>
          <a:p>
            <a:pPr>
              <a:spcAft>
                <a:spcPts val="1200"/>
              </a:spcAft>
              <a:buFont typeface="Wingdings" panose="05000000000000000000" pitchFamily="2" charset="2"/>
              <a:buChar char="§"/>
            </a:pPr>
            <a:endParaRPr lang="fr-FR" sz="2000" dirty="0"/>
          </a:p>
        </p:txBody>
      </p:sp>
    </p:spTree>
    <p:extLst>
      <p:ext uri="{BB962C8B-B14F-4D97-AF65-F5344CB8AC3E}">
        <p14:creationId xmlns:p14="http://schemas.microsoft.com/office/powerpoint/2010/main" val="32188244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2359</TotalTime>
  <Words>1346</Words>
  <Application>Microsoft Office PowerPoint</Application>
  <PresentationFormat>Affichage à l'écran (4:3)</PresentationFormat>
  <Paragraphs>474</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Clarté</vt:lpstr>
      <vt:lpstr>Professional attitudes towards the risk of foetal malformation in France</vt:lpstr>
      <vt:lpstr>PND French context</vt:lpstr>
      <vt:lpstr>An apparent homogeneity of practices</vt:lpstr>
      <vt:lpstr>Abortion authorizations signed in 2009 in DPN centres </vt:lpstr>
      <vt:lpstr>Ethnographic data from two DPN centres</vt:lpstr>
      <vt:lpstr>Discussing about abortion</vt:lpstr>
      <vt:lpstr>Risk perception and tolerance to disability</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attitudes towards the risk of foetal malformation in France</dc:title>
  <dc:creator>isabelle</dc:creator>
  <cp:lastModifiedBy>isabelle</cp:lastModifiedBy>
  <cp:revision>31</cp:revision>
  <dcterms:created xsi:type="dcterms:W3CDTF">2016-09-03T09:30:04Z</dcterms:created>
  <dcterms:modified xsi:type="dcterms:W3CDTF">2017-06-06T19:09:41Z</dcterms:modified>
</cp:coreProperties>
</file>